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3">
  <p:sldMasterIdLst>
    <p:sldMasterId id="2147483648" r:id="rId1"/>
  </p:sldMasterIdLst>
  <p:notesMasterIdLst>
    <p:notesMasterId r:id="rId20"/>
  </p:notesMasterIdLst>
  <p:handoutMasterIdLst>
    <p:handoutMasterId r:id="rId21"/>
  </p:handoutMasterIdLst>
  <p:sldIdLst>
    <p:sldId id="257" r:id="rId2"/>
    <p:sldId id="258" r:id="rId3"/>
    <p:sldId id="260" r:id="rId4"/>
    <p:sldId id="271" r:id="rId5"/>
    <p:sldId id="272" r:id="rId6"/>
    <p:sldId id="281" r:id="rId7"/>
    <p:sldId id="268" r:id="rId8"/>
    <p:sldId id="280" r:id="rId9"/>
    <p:sldId id="269" r:id="rId10"/>
    <p:sldId id="274" r:id="rId11"/>
    <p:sldId id="275" r:id="rId12"/>
    <p:sldId id="276" r:id="rId13"/>
    <p:sldId id="277" r:id="rId14"/>
    <p:sldId id="278" r:id="rId15"/>
    <p:sldId id="264" r:id="rId16"/>
    <p:sldId id="262" r:id="rId17"/>
    <p:sldId id="279"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000" autoAdjust="0"/>
  </p:normalViewPr>
  <p:slideViewPr>
    <p:cSldViewPr snapToGrid="0">
      <p:cViewPr varScale="1">
        <p:scale>
          <a:sx n="87" d="100"/>
          <a:sy n="87" d="100"/>
        </p:scale>
        <p:origin x="432" y="66"/>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16T14:19:25.765" idx="1">
    <p:pos x="10" y="10"/>
    <p:text>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11-16T13:09:56.509" idx="2">
    <p:pos x="10" y="10"/>
    <p:text>II.</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11-16T14:19:36.526" idx="3">
    <p:pos x="10" y="10"/>
    <p:text>III.</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BC88-48B3-408E-BB9D-ED1B2A4A1338}"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en-US"/>
        </a:p>
      </dgm:t>
    </dgm:pt>
    <dgm:pt modelId="{0DC78887-C93C-4003-A5E9-B9C1831B58C3}">
      <dgm:prSet phldrT="[Text]"/>
      <dgm:spPr/>
      <dgm:t>
        <a:bodyPr/>
        <a:lstStyle/>
        <a:p>
          <a:r>
            <a:rPr lang="vi-VN">
              <a:latin typeface="Helvetica Neue"/>
            </a:rPr>
            <a:t>Nếu ảnh quá nhiễu thì sẽ không nhận dạng được </a:t>
          </a:r>
          <a:endParaRPr lang="en-US"/>
        </a:p>
      </dgm:t>
    </dgm:pt>
    <dgm:pt modelId="{BA2812CA-4521-4859-B8C0-0D2722CABC67}" type="parTrans" cxnId="{F7FA6D72-E170-4398-BE33-2053B6765F51}">
      <dgm:prSet/>
      <dgm:spPr/>
      <dgm:t>
        <a:bodyPr/>
        <a:lstStyle/>
        <a:p>
          <a:endParaRPr lang="en-US"/>
        </a:p>
      </dgm:t>
    </dgm:pt>
    <dgm:pt modelId="{78DE4075-4485-41FD-90CE-4450BAC70F4E}" type="sibTrans" cxnId="{F7FA6D72-E170-4398-BE33-2053B6765F51}">
      <dgm:prSet/>
      <dgm:spPr/>
      <dgm:t>
        <a:bodyPr/>
        <a:lstStyle/>
        <a:p>
          <a:endParaRPr lang="en-US"/>
        </a:p>
      </dgm:t>
    </dgm:pt>
    <dgm:pt modelId="{90A71FF5-6BA7-4ED1-A571-AE50DBAB84BF}">
      <dgm:prSet phldrT="[Text]"/>
      <dgm:spPr/>
      <dgm:t>
        <a:bodyPr/>
        <a:lstStyle/>
        <a:p>
          <a:r>
            <a:rPr lang="vi-VN">
              <a:latin typeface="Helvetica Neue"/>
            </a:rPr>
            <a:t>Nếu chữ viết liền nhau thì nó không nhận dạng được</a:t>
          </a:r>
          <a:endParaRPr lang="en-US"/>
        </a:p>
      </dgm:t>
    </dgm:pt>
    <dgm:pt modelId="{42ED88C2-0D45-4DA0-86AB-EB465993D3D0}" type="parTrans" cxnId="{E28C37CC-21DA-4525-96B7-749CC751E732}">
      <dgm:prSet/>
      <dgm:spPr/>
      <dgm:t>
        <a:bodyPr/>
        <a:lstStyle/>
        <a:p>
          <a:endParaRPr lang="en-US"/>
        </a:p>
      </dgm:t>
    </dgm:pt>
    <dgm:pt modelId="{B9F45BD1-9912-42C4-B48C-609FE9240E06}" type="sibTrans" cxnId="{E28C37CC-21DA-4525-96B7-749CC751E732}">
      <dgm:prSet/>
      <dgm:spPr/>
      <dgm:t>
        <a:bodyPr/>
        <a:lstStyle/>
        <a:p>
          <a:endParaRPr lang="en-US"/>
        </a:p>
      </dgm:t>
    </dgm:pt>
    <dgm:pt modelId="{3029F4A6-E664-4B44-951F-D45AB97F9D0F}">
      <dgm:prSet phldrT="[Text]"/>
      <dgm:spPr/>
      <dgm:t>
        <a:bodyPr/>
        <a:lstStyle/>
        <a:p>
          <a:r>
            <a:rPr lang="vi-VN">
              <a:latin typeface="Helvetica Neue"/>
            </a:rPr>
            <a:t> Hiện chỉ nhận dạng được chữ print </a:t>
          </a:r>
          <a:endParaRPr lang="en-US"/>
        </a:p>
      </dgm:t>
    </dgm:pt>
    <dgm:pt modelId="{D70E5786-11AD-490C-94E0-EC0D9CCE029C}" type="parTrans" cxnId="{5DF57A36-DE11-4EC0-96AC-36ACA32E1CD6}">
      <dgm:prSet/>
      <dgm:spPr/>
      <dgm:t>
        <a:bodyPr/>
        <a:lstStyle/>
        <a:p>
          <a:endParaRPr lang="en-US"/>
        </a:p>
      </dgm:t>
    </dgm:pt>
    <dgm:pt modelId="{F8774D16-C260-4B65-A7D2-21DC83FBA10D}" type="sibTrans" cxnId="{5DF57A36-DE11-4EC0-96AC-36ACA32E1CD6}">
      <dgm:prSet/>
      <dgm:spPr/>
      <dgm:t>
        <a:bodyPr/>
        <a:lstStyle/>
        <a:p>
          <a:endParaRPr lang="en-US"/>
        </a:p>
      </dgm:t>
    </dgm:pt>
    <dgm:pt modelId="{8DB09DD8-5B22-4E4A-AD5A-596EEB424EF0}" type="pres">
      <dgm:prSet presAssocID="{CDE7BC88-48B3-408E-BB9D-ED1B2A4A1338}" presName="compositeShape" presStyleCnt="0">
        <dgm:presLayoutVars>
          <dgm:chMax val="7"/>
          <dgm:dir/>
          <dgm:resizeHandles val="exact"/>
        </dgm:presLayoutVars>
      </dgm:prSet>
      <dgm:spPr/>
    </dgm:pt>
    <dgm:pt modelId="{3D30BBE2-79BE-4535-9544-30D12D4CFCB0}" type="pres">
      <dgm:prSet presAssocID="{0DC78887-C93C-4003-A5E9-B9C1831B58C3}" presName="circ1" presStyleLbl="vennNode1" presStyleIdx="0" presStyleCnt="3" custLinFactNeighborX="0" custLinFactNeighborY="-4154"/>
      <dgm:spPr/>
    </dgm:pt>
    <dgm:pt modelId="{A69C2CD8-302F-478C-8812-8E5C207B3703}" type="pres">
      <dgm:prSet presAssocID="{0DC78887-C93C-4003-A5E9-B9C1831B58C3}" presName="circ1Tx" presStyleLbl="revTx" presStyleIdx="0" presStyleCnt="0">
        <dgm:presLayoutVars>
          <dgm:chMax val="0"/>
          <dgm:chPref val="0"/>
          <dgm:bulletEnabled val="1"/>
        </dgm:presLayoutVars>
      </dgm:prSet>
      <dgm:spPr/>
    </dgm:pt>
    <dgm:pt modelId="{F7F59217-00A7-4A1B-8F82-39F38A6A48C7}" type="pres">
      <dgm:prSet presAssocID="{90A71FF5-6BA7-4ED1-A571-AE50DBAB84BF}" presName="circ2" presStyleLbl="vennNode1" presStyleIdx="1" presStyleCnt="3"/>
      <dgm:spPr/>
    </dgm:pt>
    <dgm:pt modelId="{A52A1EAD-2390-48BA-9A61-8B666F9EC850}" type="pres">
      <dgm:prSet presAssocID="{90A71FF5-6BA7-4ED1-A571-AE50DBAB84BF}" presName="circ2Tx" presStyleLbl="revTx" presStyleIdx="0" presStyleCnt="0">
        <dgm:presLayoutVars>
          <dgm:chMax val="0"/>
          <dgm:chPref val="0"/>
          <dgm:bulletEnabled val="1"/>
        </dgm:presLayoutVars>
      </dgm:prSet>
      <dgm:spPr/>
    </dgm:pt>
    <dgm:pt modelId="{208ADFAC-1E66-4D83-95FD-0DDF6D605D87}" type="pres">
      <dgm:prSet presAssocID="{3029F4A6-E664-4B44-951F-D45AB97F9D0F}" presName="circ3" presStyleLbl="vennNode1" presStyleIdx="2" presStyleCnt="3"/>
      <dgm:spPr/>
    </dgm:pt>
    <dgm:pt modelId="{43C1576B-98C1-4153-8A47-3375425CB130}" type="pres">
      <dgm:prSet presAssocID="{3029F4A6-E664-4B44-951F-D45AB97F9D0F}" presName="circ3Tx" presStyleLbl="revTx" presStyleIdx="0" presStyleCnt="0">
        <dgm:presLayoutVars>
          <dgm:chMax val="0"/>
          <dgm:chPref val="0"/>
          <dgm:bulletEnabled val="1"/>
        </dgm:presLayoutVars>
      </dgm:prSet>
      <dgm:spPr/>
    </dgm:pt>
  </dgm:ptLst>
  <dgm:cxnLst>
    <dgm:cxn modelId="{396A8A04-4B51-4043-95B5-BDE9D49BD285}" type="presOf" srcId="{90A71FF5-6BA7-4ED1-A571-AE50DBAB84BF}" destId="{F7F59217-00A7-4A1B-8F82-39F38A6A48C7}" srcOrd="0" destOrd="0" presId="urn:microsoft.com/office/officeart/2005/8/layout/venn1"/>
    <dgm:cxn modelId="{18FCC124-F87A-411A-AD95-E71F741B43FF}" type="presOf" srcId="{0DC78887-C93C-4003-A5E9-B9C1831B58C3}" destId="{A69C2CD8-302F-478C-8812-8E5C207B3703}" srcOrd="1" destOrd="0" presId="urn:microsoft.com/office/officeart/2005/8/layout/venn1"/>
    <dgm:cxn modelId="{5DF57A36-DE11-4EC0-96AC-36ACA32E1CD6}" srcId="{CDE7BC88-48B3-408E-BB9D-ED1B2A4A1338}" destId="{3029F4A6-E664-4B44-951F-D45AB97F9D0F}" srcOrd="2" destOrd="0" parTransId="{D70E5786-11AD-490C-94E0-EC0D9CCE029C}" sibTransId="{F8774D16-C260-4B65-A7D2-21DC83FBA10D}"/>
    <dgm:cxn modelId="{6B413D50-4887-41C6-9280-CFD020A575C2}" type="presOf" srcId="{3029F4A6-E664-4B44-951F-D45AB97F9D0F}" destId="{43C1576B-98C1-4153-8A47-3375425CB130}" srcOrd="1" destOrd="0" presId="urn:microsoft.com/office/officeart/2005/8/layout/venn1"/>
    <dgm:cxn modelId="{F7FA6D72-E170-4398-BE33-2053B6765F51}" srcId="{CDE7BC88-48B3-408E-BB9D-ED1B2A4A1338}" destId="{0DC78887-C93C-4003-A5E9-B9C1831B58C3}" srcOrd="0" destOrd="0" parTransId="{BA2812CA-4521-4859-B8C0-0D2722CABC67}" sibTransId="{78DE4075-4485-41FD-90CE-4450BAC70F4E}"/>
    <dgm:cxn modelId="{B656F59D-8377-4F9B-BA8A-40B80645BF46}" type="presOf" srcId="{3029F4A6-E664-4B44-951F-D45AB97F9D0F}" destId="{208ADFAC-1E66-4D83-95FD-0DDF6D605D87}" srcOrd="0" destOrd="0" presId="urn:microsoft.com/office/officeart/2005/8/layout/venn1"/>
    <dgm:cxn modelId="{E320AFC2-D3AA-49C3-8B65-87ED4F42E729}" type="presOf" srcId="{90A71FF5-6BA7-4ED1-A571-AE50DBAB84BF}" destId="{A52A1EAD-2390-48BA-9A61-8B666F9EC850}" srcOrd="1" destOrd="0" presId="urn:microsoft.com/office/officeart/2005/8/layout/venn1"/>
    <dgm:cxn modelId="{E28C37CC-21DA-4525-96B7-749CC751E732}" srcId="{CDE7BC88-48B3-408E-BB9D-ED1B2A4A1338}" destId="{90A71FF5-6BA7-4ED1-A571-AE50DBAB84BF}" srcOrd="1" destOrd="0" parTransId="{42ED88C2-0D45-4DA0-86AB-EB465993D3D0}" sibTransId="{B9F45BD1-9912-42C4-B48C-609FE9240E06}"/>
    <dgm:cxn modelId="{16F3F9D0-804D-4921-A18E-A46014516323}" type="presOf" srcId="{CDE7BC88-48B3-408E-BB9D-ED1B2A4A1338}" destId="{8DB09DD8-5B22-4E4A-AD5A-596EEB424EF0}" srcOrd="0" destOrd="0" presId="urn:microsoft.com/office/officeart/2005/8/layout/venn1"/>
    <dgm:cxn modelId="{EFFB8CE2-951C-46F4-A9F6-E80E1D73883D}" type="presOf" srcId="{0DC78887-C93C-4003-A5E9-B9C1831B58C3}" destId="{3D30BBE2-79BE-4535-9544-30D12D4CFCB0}" srcOrd="0" destOrd="0" presId="urn:microsoft.com/office/officeart/2005/8/layout/venn1"/>
    <dgm:cxn modelId="{112484EF-317C-45DA-B8DD-F5B8042D113E}" type="presParOf" srcId="{8DB09DD8-5B22-4E4A-AD5A-596EEB424EF0}" destId="{3D30BBE2-79BE-4535-9544-30D12D4CFCB0}" srcOrd="0" destOrd="0" presId="urn:microsoft.com/office/officeart/2005/8/layout/venn1"/>
    <dgm:cxn modelId="{934F323A-3C26-47D5-95A6-F2EA46C76178}" type="presParOf" srcId="{8DB09DD8-5B22-4E4A-AD5A-596EEB424EF0}" destId="{A69C2CD8-302F-478C-8812-8E5C207B3703}" srcOrd="1" destOrd="0" presId="urn:microsoft.com/office/officeart/2005/8/layout/venn1"/>
    <dgm:cxn modelId="{ADD03A66-9C8B-4BA4-A875-4436ECE12618}" type="presParOf" srcId="{8DB09DD8-5B22-4E4A-AD5A-596EEB424EF0}" destId="{F7F59217-00A7-4A1B-8F82-39F38A6A48C7}" srcOrd="2" destOrd="0" presId="urn:microsoft.com/office/officeart/2005/8/layout/venn1"/>
    <dgm:cxn modelId="{8F4906FE-B15C-4F96-B1A2-7A0DD0B619F9}" type="presParOf" srcId="{8DB09DD8-5B22-4E4A-AD5A-596EEB424EF0}" destId="{A52A1EAD-2390-48BA-9A61-8B666F9EC850}" srcOrd="3" destOrd="0" presId="urn:microsoft.com/office/officeart/2005/8/layout/venn1"/>
    <dgm:cxn modelId="{6AE76019-7F73-4D4D-9305-AEF561081967}" type="presParOf" srcId="{8DB09DD8-5B22-4E4A-AD5A-596EEB424EF0}" destId="{208ADFAC-1E66-4D83-95FD-0DDF6D605D87}" srcOrd="4" destOrd="0" presId="urn:microsoft.com/office/officeart/2005/8/layout/venn1"/>
    <dgm:cxn modelId="{6C3B3FA1-9481-4DED-9334-438F67F9147C}" type="presParOf" srcId="{8DB09DD8-5B22-4E4A-AD5A-596EEB424EF0}" destId="{43C1576B-98C1-4153-8A47-3375425CB13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0BBE2-79BE-4535-9544-30D12D4CFCB0}">
      <dsp:nvSpPr>
        <dsp:cNvPr id="0" name=""/>
        <dsp:cNvSpPr/>
      </dsp:nvSpPr>
      <dsp:spPr>
        <a:xfrm>
          <a:off x="2438399" y="0"/>
          <a:ext cx="3251200" cy="325120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Nếu ảnh quá nhiễu thì sẽ không nhận dạng được </a:t>
          </a:r>
          <a:endParaRPr lang="en-US" sz="2600" kern="1200"/>
        </a:p>
      </dsp:txBody>
      <dsp:txXfrm>
        <a:off x="2871893" y="568960"/>
        <a:ext cx="2384213" cy="1463040"/>
      </dsp:txXfrm>
    </dsp:sp>
    <dsp:sp modelId="{F7F59217-00A7-4A1B-8F82-39F38A6A48C7}">
      <dsp:nvSpPr>
        <dsp:cNvPr id="0" name=""/>
        <dsp:cNvSpPr/>
      </dsp:nvSpPr>
      <dsp:spPr>
        <a:xfrm>
          <a:off x="3611541" y="2099733"/>
          <a:ext cx="3251200" cy="3251200"/>
        </a:xfrm>
        <a:prstGeom prst="ellipse">
          <a:avLst/>
        </a:prstGeom>
        <a:solidFill>
          <a:schemeClr val="accent5">
            <a:alpha val="50000"/>
            <a:hueOff val="-3202450"/>
            <a:satOff val="-6333"/>
            <a:lumOff val="-5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Nếu chữ viết liền nhau thì nó không nhận dạng được</a:t>
          </a:r>
          <a:endParaRPr lang="en-US" sz="2600" kern="1200"/>
        </a:p>
      </dsp:txBody>
      <dsp:txXfrm>
        <a:off x="4605866" y="2939626"/>
        <a:ext cx="1950720" cy="1788160"/>
      </dsp:txXfrm>
    </dsp:sp>
    <dsp:sp modelId="{208ADFAC-1E66-4D83-95FD-0DDF6D605D87}">
      <dsp:nvSpPr>
        <dsp:cNvPr id="0" name=""/>
        <dsp:cNvSpPr/>
      </dsp:nvSpPr>
      <dsp:spPr>
        <a:xfrm>
          <a:off x="1265258" y="2099733"/>
          <a:ext cx="3251200" cy="3251200"/>
        </a:xfrm>
        <a:prstGeom prst="ellipse">
          <a:avLst/>
        </a:prstGeom>
        <a:solidFill>
          <a:schemeClr val="accent5">
            <a:alpha val="50000"/>
            <a:hueOff val="-6404900"/>
            <a:satOff val="-12665"/>
            <a:lumOff val="-102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 Hiện chỉ nhận dạng được chữ print </a:t>
          </a:r>
          <a:endParaRPr lang="en-US" sz="2600" kern="1200"/>
        </a:p>
      </dsp:txBody>
      <dsp:txXfrm>
        <a:off x="1571413"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11/17/2020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11/17/2020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opdev.vn/blog/20-tai-lieu-python-hoc-thiet-thuc-nhat-de-tro-thanh-lap-trinh-vien-chuyen-nghiep/"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ensorflow.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lab.research.google.com/github/tensorflow/docs/blob/master/site/en/tutorials/quickstart/beginner.ipyn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colab.research.google.com/notebooks/welcome.ipynb#using-accelerated-hardw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a:t>
            </a:fld>
            <a:endParaRPr lang="en-US" noProof="0"/>
          </a:p>
        </p:txBody>
      </p:sp>
    </p:spTree>
    <p:extLst>
      <p:ext uri="{BB962C8B-B14F-4D97-AF65-F5344CB8AC3E}">
        <p14:creationId xmlns:p14="http://schemas.microsoft.com/office/powerpoint/2010/main" val="305662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a:solidFill>
                  <a:schemeClr val="tx1"/>
                </a:solidFill>
                <a:effectLst/>
                <a:latin typeface="+mn-lt"/>
                <a:ea typeface="+mn-ea"/>
                <a:cs typeface="+mn-cs"/>
              </a:rPr>
              <a:t>Xây dựng mô hình dễ dàng: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Sản xuất ML mạnh mẽ ở mọi nơi: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Thử nghiệm mạnh mẽ để nghiên cứu: Một kiến ​​trúc đơn giản và linh hoạt để đưa các ý tưởng mới từ khái niệm đến mã, đến các mô hình hiện đại và xuất bản nhanh hơn.</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(Machine learning (viết tắt là ML): máy có khả năng thích nghi với các điều kiện môi trường xung quanh để rút trích ra các nguyên lý từ tri thức thu nhận được phục vụ cho việc ra quyết định.)</a:t>
            </a:r>
            <a:endParaRPr lang="en-US" sz="1100" kern="1200">
              <a:solidFill>
                <a:schemeClr val="tx1"/>
              </a:solidFill>
              <a:effectLst/>
              <a:latin typeface="+mn-lt"/>
              <a:ea typeface="+mn-ea"/>
              <a:cs typeface="+mn-cs"/>
            </a:endParaRPr>
          </a:p>
          <a:p>
            <a:pPr lvl="0"/>
            <a:r>
              <a:rPr lang="en-US" sz="1200" b="1" i="1" kern="1200">
                <a:solidFill>
                  <a:schemeClr val="tx1"/>
                </a:solidFill>
                <a:effectLst/>
                <a:latin typeface="+mn-lt"/>
                <a:ea typeface="+mn-ea"/>
                <a:cs typeface="+mn-cs"/>
              </a:rPr>
              <a:t>Tensorflow là gì?</a:t>
            </a:r>
            <a:r>
              <a:rPr lang="en-US" sz="1200" kern="1200">
                <a:solidFill>
                  <a:schemeClr val="tx1"/>
                </a:solidFill>
                <a:effectLst/>
                <a:latin typeface="+mn-lt"/>
                <a:ea typeface="+mn-ea"/>
                <a:cs typeface="+mn-cs"/>
              </a:rPr>
              <a:t> – Với sự bùng nổ của lĩnh vực </a:t>
            </a:r>
            <a:r>
              <a:rPr lang="en-US" sz="1200" u="sng" kern="1200">
                <a:solidFill>
                  <a:schemeClr val="tx1"/>
                </a:solidFill>
                <a:effectLst/>
                <a:latin typeface="+mn-lt"/>
                <a:ea typeface="+mn-ea"/>
                <a:cs typeface="+mn-cs"/>
                <a:hlinkClick r:id="rId3"/>
              </a:rPr>
              <a:t>Trí Tuệ Nhân Tạo – A.I.</a:t>
            </a:r>
            <a:r>
              <a:rPr lang="en-US" sz="1200" kern="1200">
                <a:solidFill>
                  <a:schemeClr val="tx1"/>
                </a:solidFill>
                <a:effectLst/>
                <a:latin typeface="+mn-lt"/>
                <a:ea typeface="+mn-ea"/>
                <a:cs typeface="+mn-cs"/>
              </a:rPr>
              <a:t> trong thập kỷ vừa qua, machine learning và deep learning rõ ràng cũng phát triển theo cùng. Và ở thời điểm hiện tại, </a:t>
            </a:r>
            <a:r>
              <a:rPr lang="en-US" sz="1200" u="sng" kern="1200">
                <a:solidFill>
                  <a:schemeClr val="tx1"/>
                </a:solidFill>
                <a:effectLst/>
                <a:latin typeface="+mn-lt"/>
                <a:ea typeface="+mn-ea"/>
                <a:cs typeface="+mn-cs"/>
                <a:hlinkClick r:id="rId4"/>
              </a:rPr>
              <a:t>TensorFlow</a:t>
            </a:r>
            <a:r>
              <a:rPr lang="en-US" sz="1200" kern="1200">
                <a:solidFill>
                  <a:schemeClr val="tx1"/>
                </a:solidFill>
                <a:effectLst/>
                <a:latin typeface="+mn-lt"/>
                <a:ea typeface="+mn-ea"/>
                <a:cs typeface="+mn-cs"/>
              </a:rPr>
              <a:t> chính là thư viện mã nguồn mở cho machine learning nổi tiếng nhất thế giới, được phát triển bởi các nhà nghiên cứu từ Google. Việc hỗ trợ mạnh mẽ các phép toán học để tính toán trong machine learning và deep learning đã giúp việc tiếp cận các bài toán trở nên đơn giản, nhanh chóng và tiện lợi hơn nhiều.</a:t>
            </a:r>
            <a:endParaRPr lang="en-US" sz="1100" kern="1200">
              <a:solidFill>
                <a:schemeClr val="tx1"/>
              </a:solidFill>
              <a:effectLst/>
              <a:latin typeface="+mn-lt"/>
              <a:ea typeface="+mn-ea"/>
              <a:cs typeface="+mn-cs"/>
            </a:endParaRPr>
          </a:p>
          <a:p>
            <a:pPr lvl="0"/>
            <a:r>
              <a:rPr lang="en-US" sz="1200" b="1" i="1" kern="1200">
                <a:solidFill>
                  <a:schemeClr val="tx1"/>
                </a:solidFill>
                <a:effectLst/>
                <a:latin typeface="+mn-lt"/>
                <a:ea typeface="+mn-ea"/>
                <a:cs typeface="+mn-cs"/>
              </a:rPr>
              <a:t>TensorFlow</a:t>
            </a:r>
            <a:r>
              <a:rPr lang="en-US" sz="1200" kern="1200">
                <a:solidFill>
                  <a:schemeClr val="tx1"/>
                </a:solidFill>
                <a:effectLst/>
                <a:latin typeface="+mn-lt"/>
                <a:ea typeface="+mn-ea"/>
                <a:cs typeface="+mn-cs"/>
              </a:rPr>
              <a:t> được viết bằng C++ và thao tác interface bằng Python nên phần performance của TensorFlow cực kỳ tốt. Đối tượng sử dụng nó cũng đa dạng không kém: từ các nhà nghiên cứu, nhà khoa học dữ liệu và dĩ nhiên không thể thiếu các lập trình viên.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TensorFlow 2.0, được ra mắt vào tháng 10 năm 2019, cải tiến framework theo nhiều cách dựa trên phản hồi của người dùng, để dễ dàng và hiệu quả hơn khi làm việc cùng nó (ví dụ: bằng cách sử dụng các Keras API liên quan đơn giản cho việc train model). Train phân tán dễ chạy hơn nhờ vào API mới và sự hỗ trợ cho TensorFlow Lite cho phép triển khai các mô hình trên khá nhiều nền tảng khác nhau. Tuy nhiên, nếu đã viết code trên các phiên bản trước đó của TensorFlow thì bạn phải viết lại, đôi lúc 1 ít, đôi lúc cũng khá đáng kể, để tận dụng tối đa các tính năng mới của TensorFlow 2.0.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Các hàm được dựng sẵn trong thư viện cho từng bài toán cho phép TensorFlow xây dựng được nhiều neural network. Nó còn cho phép bạn tính toán song song trên nhiều máy tính khác nhau, thậm chí trên nhiều CPU, GPU trong cùng 1 máy hay tạo ra các dataflow graph – đồ thị luồng dữ liệu để dựng nên các model. Nếu bạn muốn chọn con đường sự nghiệp trong lĩnh vực A.I. này, nắm rõ những điều cơ bản của TensorFlow thực sự rất quan trọng.</a:t>
            </a:r>
          </a:p>
          <a:p>
            <a:pPr lvl="0"/>
            <a:r>
              <a:rPr lang="en-US" sz="1200" kern="1200">
                <a:solidFill>
                  <a:schemeClr val="tx1"/>
                </a:solidFill>
                <a:effectLst/>
                <a:latin typeface="+mn-lt"/>
                <a:ea typeface="+mn-ea"/>
                <a:cs typeface="+mn-cs"/>
              </a:rPr>
              <a:t>TensorFlow cho phép các lập trình viên tạo ra dataflow graph, cấu trúc mô tả làm thế nào dữ liệu có thể di chuyển qua 1 biểu đồ, hay 1 sê-ri các node đang xử lý. Mỗi node trong đồ thị đại diện 1 operation toán học, và mỗi kết nối hay edge giữa các node là 1 mảng dữ liệu đa chiều, hay còn được gọi là ‘tensor’.</a:t>
            </a:r>
          </a:p>
          <a:p>
            <a:pPr lvl="0"/>
            <a:r>
              <a:rPr lang="en-US" sz="1200" kern="1200">
                <a:solidFill>
                  <a:schemeClr val="tx1"/>
                </a:solidFill>
                <a:effectLst/>
                <a:latin typeface="+mn-lt"/>
                <a:ea typeface="+mn-ea"/>
                <a:cs typeface="+mn-cs"/>
              </a:rPr>
              <a:t>TensorFlow cung cấp tất cả những điều này cho lập trình viên theo phương thức của ngôn ngữ Python. Vì Python khá dễ học và làm việc, ngoài ra còn cung cấp nhiều cách tiện lợi để ta hiểu được làm thế nào các high-level abstractions có thể kết hợp cùng nhau. Node và tensor trong TensorFlow là các đối tượng Python, và các ứng dụng TensorFlow bản thân chúng cũng là các ứng dụng Python.</a:t>
            </a:r>
          </a:p>
          <a:p>
            <a:pPr lvl="0"/>
            <a:r>
              <a:rPr lang="en-US" sz="1200" kern="1200">
                <a:solidFill>
                  <a:schemeClr val="tx1"/>
                </a:solidFill>
                <a:effectLst/>
                <a:latin typeface="+mn-lt"/>
                <a:ea typeface="+mn-ea"/>
                <a:cs typeface="+mn-cs"/>
              </a:rPr>
              <a:t>Các operation toán học thực sự thì không được thi hành bằng Python. Các thư viện biến đổi có sẵn thông qua TensorFlow được viết bằng các binary C++ hiệu suất cao. Python chỉ điều hướng lưu lượng giữa các phần và cung cấp các high-level abstraction lập trình để nối chúng lại với nhau.</a:t>
            </a:r>
          </a:p>
          <a:p>
            <a:r>
              <a:rPr lang="en-US" sz="1200" kern="1200">
                <a:solidFill>
                  <a:schemeClr val="tx1"/>
                </a:solidFill>
                <a:effectLst/>
                <a:latin typeface="+mn-lt"/>
                <a:ea typeface="+mn-ea"/>
                <a:cs typeface="+mn-cs"/>
              </a:rPr>
              <a:t> </a:t>
            </a:r>
          </a:p>
          <a:p>
            <a:endParaRPr lang="en-US" sz="11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DCE8F5-1341-475C-BF40-2E24D91E8058}" type="slidenum">
              <a:rPr lang="en-US" noProof="0" smtClean="0"/>
              <a:t>3</a:t>
            </a:fld>
            <a:endParaRPr lang="en-US" noProof="0"/>
          </a:p>
        </p:txBody>
      </p:sp>
    </p:spTree>
    <p:extLst>
      <p:ext uri="{BB962C8B-B14F-4D97-AF65-F5344CB8AC3E}">
        <p14:creationId xmlns:p14="http://schemas.microsoft.com/office/powerpoint/2010/main" val="278285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Với Colab, bạn có thể khai thác toàn bộ sức mạnh của các thư viện Python phổ biến để phân tích và trực quan hóa dữ liệu. Ô chứa mã ở bên dưới sử dụng </a:t>
            </a:r>
            <a:r>
              <a:rPr lang="en-US" sz="1200" b="1" kern="1200">
                <a:solidFill>
                  <a:schemeClr val="tx1"/>
                </a:solidFill>
                <a:effectLst/>
                <a:latin typeface="+mn-lt"/>
                <a:ea typeface="+mn-ea"/>
                <a:cs typeface="+mn-cs"/>
              </a:rPr>
              <a:t>numpy</a:t>
            </a:r>
            <a:r>
              <a:rPr lang="en-US" sz="1200" kern="1200">
                <a:solidFill>
                  <a:schemeClr val="tx1"/>
                </a:solidFill>
                <a:effectLst/>
                <a:latin typeface="+mn-lt"/>
                <a:ea typeface="+mn-ea"/>
                <a:cs typeface="+mn-cs"/>
              </a:rPr>
              <a:t> để tạo một số dữ liệu ngẫu nhiên và sử dụng </a:t>
            </a:r>
            <a:r>
              <a:rPr lang="en-US" sz="1200" b="1" kern="1200">
                <a:solidFill>
                  <a:schemeClr val="tx1"/>
                </a:solidFill>
                <a:effectLst/>
                <a:latin typeface="+mn-lt"/>
                <a:ea typeface="+mn-ea"/>
                <a:cs typeface="+mn-cs"/>
              </a:rPr>
              <a:t>matplotlib</a:t>
            </a:r>
            <a:r>
              <a:rPr lang="en-US" sz="1200" kern="1200">
                <a:solidFill>
                  <a:schemeClr val="tx1"/>
                </a:solidFill>
                <a:effectLst/>
                <a:latin typeface="+mn-lt"/>
                <a:ea typeface="+mn-ea"/>
                <a:cs typeface="+mn-cs"/>
              </a:rPr>
              <a:t> để trực quan hóa dữ liệu đó. Để chỉnh sửa mã này, bạn chỉ cần nhấp vào ô đó và bắt đầu chỉnh sửa.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Với Colab, chỉ cần sử dụng </a:t>
            </a:r>
            <a:r>
              <a:rPr lang="en-US" sz="1200" u="sng" kern="1200">
                <a:solidFill>
                  <a:schemeClr val="tx1"/>
                </a:solidFill>
                <a:effectLst/>
                <a:latin typeface="+mn-lt"/>
                <a:ea typeface="+mn-ea"/>
                <a:cs typeface="+mn-cs"/>
                <a:hlinkClick r:id="rId3"/>
              </a:rPr>
              <a:t>một vài dòng mã</a:t>
            </a:r>
            <a:r>
              <a:rPr lang="en-US" sz="1200" kern="1200">
                <a:solidFill>
                  <a:schemeClr val="tx1"/>
                </a:solidFill>
                <a:effectLst/>
                <a:latin typeface="+mn-lt"/>
                <a:ea typeface="+mn-ea"/>
                <a:cs typeface="+mn-cs"/>
              </a:rPr>
              <a:t> là bạn có thể nhập tập dữ liệu hình ảnh, huấn luyện một trình phân loại hình ảnh dựa trên tập dữ liệu đó và đánh giá mô hình này. Sổ tay trên Colab thực thi mã trên các máy chủ đám mây của Google. Nhờ đó, bạn có thể tận dụng sức mạnh của phần cứng Google, bao gồm cả </a:t>
            </a:r>
            <a:r>
              <a:rPr lang="en-US" sz="1200" u="sng" kern="1200">
                <a:solidFill>
                  <a:schemeClr val="tx1"/>
                </a:solidFill>
                <a:effectLst/>
                <a:latin typeface="+mn-lt"/>
                <a:ea typeface="+mn-ea"/>
                <a:cs typeface="+mn-cs"/>
                <a:hlinkClick r:id="rId4"/>
              </a:rPr>
              <a:t>GPU và TPU</a:t>
            </a:r>
            <a:r>
              <a:rPr lang="en-US" sz="1200" kern="1200">
                <a:solidFill>
                  <a:schemeClr val="tx1"/>
                </a:solidFill>
                <a:effectLst/>
                <a:latin typeface="+mn-lt"/>
                <a:ea typeface="+mn-ea"/>
                <a:cs typeface="+mn-cs"/>
              </a:rPr>
              <a:t>, cho dù máy tính của bạn sử dụng sức mạnh phần cứng nào. Bạn chỉ cần một trình duyệt.</a:t>
            </a:r>
          </a:p>
          <a:p>
            <a:r>
              <a:rPr lang="en-US" sz="1200" kern="1200">
                <a:solidFill>
                  <a:schemeClr val="tx1"/>
                </a:solidFill>
                <a:effectLst/>
                <a:latin typeface="+mn-lt"/>
                <a:ea typeface="+mn-ea"/>
                <a:cs typeface="+mn-cs"/>
              </a:rPr>
              <a:t>Colab được sử dụng rộng rãi trong cộng đồng máy học với các ứng dụng như:</a:t>
            </a:r>
          </a:p>
          <a:p>
            <a:pPr lvl="0"/>
            <a:r>
              <a:rPr lang="en-US" sz="1200" kern="1200">
                <a:solidFill>
                  <a:schemeClr val="tx1"/>
                </a:solidFill>
                <a:effectLst/>
                <a:latin typeface="+mn-lt"/>
                <a:ea typeface="+mn-ea"/>
                <a:cs typeface="+mn-cs"/>
              </a:rPr>
              <a:t>Bắt đầu sử dụng TensorFlow</a:t>
            </a:r>
          </a:p>
          <a:p>
            <a:pPr lvl="0"/>
            <a:r>
              <a:rPr lang="en-US" sz="1200" kern="1200">
                <a:solidFill>
                  <a:schemeClr val="tx1"/>
                </a:solidFill>
                <a:effectLst/>
                <a:latin typeface="+mn-lt"/>
                <a:ea typeface="+mn-ea"/>
                <a:cs typeface="+mn-cs"/>
              </a:rPr>
              <a:t>Phát triển và huấn luyện mạng nơron</a:t>
            </a:r>
          </a:p>
          <a:p>
            <a:pPr lvl="0"/>
            <a:r>
              <a:rPr lang="en-US" sz="1200" kern="1200">
                <a:solidFill>
                  <a:schemeClr val="tx1"/>
                </a:solidFill>
                <a:effectLst/>
                <a:latin typeface="+mn-lt"/>
                <a:ea typeface="+mn-ea"/>
                <a:cs typeface="+mn-cs"/>
              </a:rPr>
              <a:t>Thử nghiệm có sử dụng TPU</a:t>
            </a:r>
          </a:p>
          <a:p>
            <a:pPr lvl="0"/>
            <a:r>
              <a:rPr lang="en-US" sz="1200" kern="1200">
                <a:solidFill>
                  <a:schemeClr val="tx1"/>
                </a:solidFill>
                <a:effectLst/>
                <a:latin typeface="+mn-lt"/>
                <a:ea typeface="+mn-ea"/>
                <a:cs typeface="+mn-cs"/>
              </a:rPr>
              <a:t>Phổ biến nghiên cứu về AI (trí tuệ nhân tạo)</a:t>
            </a:r>
          </a:p>
          <a:p>
            <a:pPr lvl="0"/>
            <a:r>
              <a:rPr lang="en-US" sz="1200" kern="1200">
                <a:solidFill>
                  <a:schemeClr val="tx1"/>
                </a:solidFill>
                <a:effectLst/>
                <a:latin typeface="+mn-lt"/>
                <a:ea typeface="+mn-ea"/>
                <a:cs typeface="+mn-cs"/>
              </a:rPr>
              <a:t>Tạo hướng dẫn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4</a:t>
            </a:fld>
            <a:endParaRPr lang="en-US" noProof="0"/>
          </a:p>
        </p:txBody>
      </p:sp>
    </p:spTree>
    <p:extLst>
      <p:ext uri="{BB962C8B-B14F-4D97-AF65-F5344CB8AC3E}">
        <p14:creationId xmlns:p14="http://schemas.microsoft.com/office/powerpoint/2010/main" val="43770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u="sng" kern="1200">
                <a:solidFill>
                  <a:srgbClr val="FF0000"/>
                </a:solidFill>
                <a:effectLst/>
                <a:latin typeface="+mn-lt"/>
                <a:ea typeface="+mn-ea"/>
                <a:cs typeface="+mn-cs"/>
              </a:rPr>
              <a:t>1. Trong đó:</a:t>
            </a:r>
          </a:p>
          <a:p>
            <a:pPr lvl="0"/>
            <a:r>
              <a:rPr lang="en-US" sz="1200" b="1" kern="1200">
                <a:solidFill>
                  <a:schemeClr val="tx1"/>
                </a:solidFill>
                <a:effectLst/>
                <a:latin typeface="+mn-lt"/>
                <a:ea typeface="+mn-ea"/>
                <a:cs typeface="+mn-cs"/>
              </a:rPr>
              <a:t>keras</a:t>
            </a:r>
            <a:r>
              <a:rPr lang="en-US" sz="1200" kern="1200">
                <a:solidFill>
                  <a:schemeClr val="tx1"/>
                </a:solidFill>
                <a:effectLst/>
                <a:latin typeface="+mn-lt"/>
                <a:ea typeface="+mn-ea"/>
                <a:cs typeface="+mn-cs"/>
              </a:rPr>
              <a:t>: là thư viện chủ yếu được sử dụng để tạo mạng neural và huấn luyện model</a:t>
            </a:r>
          </a:p>
          <a:p>
            <a:pPr lvl="0"/>
            <a:r>
              <a:rPr lang="en-US" sz="1200" b="1" kern="1200">
                <a:solidFill>
                  <a:schemeClr val="tx1"/>
                </a:solidFill>
                <a:effectLst/>
                <a:latin typeface="+mn-lt"/>
                <a:ea typeface="+mn-ea"/>
                <a:cs typeface="+mn-cs"/>
              </a:rPr>
              <a:t>emnist</a:t>
            </a:r>
            <a:r>
              <a:rPr lang="en-US" sz="1200" kern="1200">
                <a:solidFill>
                  <a:schemeClr val="tx1"/>
                </a:solidFill>
                <a:effectLst/>
                <a:latin typeface="+mn-lt"/>
                <a:ea typeface="+mn-ea"/>
                <a:cs typeface="+mn-cs"/>
              </a:rPr>
              <a:t>: bộ dữ liệu chữ viết tay EMNIST</a:t>
            </a:r>
          </a:p>
          <a:p>
            <a:pPr lvl="0"/>
            <a:r>
              <a:rPr lang="en-US" sz="1200" b="1" kern="1200">
                <a:solidFill>
                  <a:schemeClr val="tx1"/>
                </a:solidFill>
                <a:effectLst/>
                <a:latin typeface="+mn-lt"/>
                <a:ea typeface="+mn-ea"/>
                <a:cs typeface="+mn-cs"/>
              </a:rPr>
              <a:t>cv2</a:t>
            </a:r>
            <a:r>
              <a:rPr lang="en-US" sz="1200" kern="1200">
                <a:solidFill>
                  <a:schemeClr val="tx1"/>
                </a:solidFill>
                <a:effectLst/>
                <a:latin typeface="+mn-lt"/>
                <a:ea typeface="+mn-ea"/>
                <a:cs typeface="+mn-cs"/>
              </a:rPr>
              <a:t>: OpenCV, được sử dụng để xử lí ảnh</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2. Load dữ liệu EMNIST và kiểm tra dữ liệu theo yêu cầuLoad dữ liệu từ EMNIST dataset, chọn bộ dữ liệu 'letters' bao gồm 124800 training set và 20800 test set, mỗi ảnh là ảnh xám có kích thước 28x28 pixel. Sau đó chia bộ traning set thành hai: 100000 cho training set và 24800 dữ liệu cho validation set. Training set được dùng để huấn luyện và validation set được dùng để đánh giá độ chính xác của model trong quá trình huấn luyện.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2.2</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Chúng ta nên kiểm tra lại dữ liệu và thay đổi kích thước phù hợp cho mô-đun đã chọn.Dữ liệu input cho mô hình convolutional neural network là 1 tensor 4 chiều (N, W, H, D), trong bài này là ảnh xám nên W = H = 28, D = 1, N là số lượng ảnh cho mỗi lần training. Do dữ liệu ảnh ở trên có kích thước là (N, 28, 28) tức là (N, W, H) nên rần reshape lại thành kích thước N 28 28 * 1 để giống kích thước mà keras yêu cầu.</a:t>
            </a: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5</a:t>
            </a:fld>
            <a:endParaRPr lang="en-US" noProof="0"/>
          </a:p>
        </p:txBody>
      </p:sp>
    </p:spTree>
    <p:extLst>
      <p:ext uri="{BB962C8B-B14F-4D97-AF65-F5344CB8AC3E}">
        <p14:creationId xmlns:p14="http://schemas.microsoft.com/office/powerpoint/2010/main" val="180599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Bước 4: Đào tạo mẫu</a:t>
            </a:r>
          </a:p>
          <a:p>
            <a:r>
              <a:rPr lang="en-US" sz="1200" kern="1200">
                <a:solidFill>
                  <a:schemeClr val="tx1"/>
                </a:solidFill>
                <a:effectLst/>
                <a:latin typeface="+mn-lt"/>
                <a:ea typeface="+mn-ea"/>
                <a:cs typeface="+mn-cs"/>
              </a:rPr>
              <a:t>X_train, Y_train là dữ liệu và label cho training set. Tương tự X_val, Y_val là dữ liệu cho validation set.</a:t>
            </a:r>
          </a:p>
          <a:p>
            <a:r>
              <a:rPr lang="en-US" sz="1200" kern="1200">
                <a:solidFill>
                  <a:schemeClr val="tx1"/>
                </a:solidFill>
                <a:effectLst/>
                <a:latin typeface="+mn-lt"/>
                <a:ea typeface="+mn-ea"/>
                <a:cs typeface="+mn-cs"/>
              </a:rPr>
              <a:t>batch_size: dùng bao nhiêu dữ liệu cho mỗi lần tính và cập nhật hệ số.</a:t>
            </a:r>
          </a:p>
          <a:p>
            <a:r>
              <a:rPr lang="en-US" sz="1200" kern="1200">
                <a:solidFill>
                  <a:schemeClr val="tx1"/>
                </a:solidFill>
                <a:effectLst/>
                <a:latin typeface="+mn-lt"/>
                <a:ea typeface="+mn-ea"/>
                <a:cs typeface="+mn-cs"/>
              </a:rPr>
              <a:t>một epoch được tính là khi đưa hết tất cả dữ liệu vào mạng neural network 1 lần.</a:t>
            </a:r>
          </a:p>
          <a:p>
            <a:r>
              <a:rPr lang="en-US" sz="1200" kern="1200">
                <a:solidFill>
                  <a:schemeClr val="tx1"/>
                </a:solidFill>
                <a:effectLst/>
                <a:latin typeface="+mn-lt"/>
                <a:ea typeface="+mn-ea"/>
                <a:cs typeface="+mn-cs"/>
              </a:rPr>
              <a:t>verbose = 1 sẽ hiển thị một thanh tiến trình hoạt động có dạng [=====&gt;.......] để có thể xem tiến trình đào tạo cho mỗi epoch.	 </a:t>
            </a:r>
          </a:p>
          <a:p>
            <a:pPr lvl="0"/>
            <a:r>
              <a:rPr lang="en-US" sz="1200" kern="1200">
                <a:solidFill>
                  <a:schemeClr val="tx1"/>
                </a:solidFill>
                <a:effectLst/>
                <a:latin typeface="+mn-lt"/>
                <a:ea typeface="+mn-ea"/>
                <a:cs typeface="+mn-cs"/>
              </a:rPr>
              <a:t>loss: giá trị của hàm mất mát cho dữ liệu đào tạo</a:t>
            </a:r>
          </a:p>
          <a:p>
            <a:pPr lvl="0"/>
            <a:r>
              <a:rPr lang="en-US" sz="1200" kern="1200">
                <a:solidFill>
                  <a:schemeClr val="tx1"/>
                </a:solidFill>
                <a:effectLst/>
                <a:latin typeface="+mn-lt"/>
                <a:ea typeface="+mn-ea"/>
                <a:cs typeface="+mn-cs"/>
              </a:rPr>
              <a:t>accuracy: độ chính xác cho dữ liệu đào tạo</a:t>
            </a:r>
          </a:p>
          <a:p>
            <a:pPr lvl="0"/>
            <a:r>
              <a:rPr lang="en-US" sz="1200" kern="1200">
                <a:solidFill>
                  <a:schemeClr val="tx1"/>
                </a:solidFill>
                <a:effectLst/>
                <a:latin typeface="+mn-lt"/>
                <a:ea typeface="+mn-ea"/>
                <a:cs typeface="+mn-cs"/>
              </a:rPr>
              <a:t>val_loss: giá trị của hàm mất mát cho dữ liệu kiểm tra</a:t>
            </a:r>
          </a:p>
          <a:p>
            <a:pPr lvl="0"/>
            <a:r>
              <a:rPr lang="en-US" sz="1200" kern="1200">
                <a:solidFill>
                  <a:schemeClr val="tx1"/>
                </a:solidFill>
                <a:effectLst/>
                <a:latin typeface="+mn-lt"/>
                <a:ea typeface="+mn-ea"/>
                <a:cs typeface="+mn-cs"/>
              </a:rPr>
              <a:t>val_accuracy: độ chính xác cho dữ liệu kiểm tra.</a:t>
            </a:r>
          </a:p>
          <a:p>
            <a:endParaRPr lang="en-US"/>
          </a:p>
          <a:p>
            <a:pPr lvl="0"/>
            <a:r>
              <a:rPr lang="en-US" sz="1200" b="1" kern="1200">
                <a:solidFill>
                  <a:schemeClr val="tx1"/>
                </a:solidFill>
                <a:effectLst/>
                <a:latin typeface="+mn-lt"/>
                <a:ea typeface="+mn-ea"/>
                <a:cs typeface="+mn-cs"/>
              </a:rPr>
              <a:t>Bước 8: Kiểm tra đầu ra</a:t>
            </a:r>
          </a:p>
          <a:p>
            <a:r>
              <a:rPr lang="en-US" sz="1200" kern="1200">
                <a:solidFill>
                  <a:schemeClr val="tx1"/>
                </a:solidFill>
                <a:effectLst/>
                <a:latin typeface="+mn-lt"/>
                <a:ea typeface="+mn-ea"/>
                <a:cs typeface="+mn-cs"/>
              </a:rPr>
              <a:t>Kiểm tra đầu ra để đảm bảo mọi thứ đều ổn. Ở đây sẽ xem xét về một số ví dụ dự đoán đúng và một số ví dụ dự đoán sai.</a:t>
            </a:r>
          </a:p>
          <a:p>
            <a:endParaRPr lang="en-US" b="1"/>
          </a:p>
        </p:txBody>
      </p:sp>
      <p:sp>
        <p:nvSpPr>
          <p:cNvPr id="4" name="Slide Number Placeholder 3"/>
          <p:cNvSpPr>
            <a:spLocks noGrp="1"/>
          </p:cNvSpPr>
          <p:nvPr>
            <p:ph type="sldNum" sz="quarter" idx="10"/>
          </p:nvPr>
        </p:nvSpPr>
        <p:spPr/>
        <p:txBody>
          <a:bodyPr/>
          <a:lstStyle/>
          <a:p>
            <a:fld id="{33DCE8F5-1341-475C-BF40-2E24D91E8058}" type="slidenum">
              <a:rPr lang="en-US" noProof="0" smtClean="0"/>
              <a:t>7</a:t>
            </a:fld>
            <a:endParaRPr lang="en-US" noProof="0"/>
          </a:p>
        </p:txBody>
      </p:sp>
    </p:spTree>
    <p:extLst>
      <p:ext uri="{BB962C8B-B14F-4D97-AF65-F5344CB8AC3E}">
        <p14:creationId xmlns:p14="http://schemas.microsoft.com/office/powerpoint/2010/main" val="407456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a:solidFill>
                  <a:schemeClr val="tx1"/>
                </a:solidFill>
                <a:effectLst/>
                <a:latin typeface="+mn-lt"/>
                <a:ea typeface="+mn-ea"/>
                <a:cs typeface="+mn-cs"/>
              </a:rPr>
              <a:t>Chuyển đổi từ hệ màu BGR sang màu xám</a:t>
            </a:r>
          </a:p>
          <a:p>
            <a:pPr lvl="0"/>
            <a:r>
              <a:rPr lang="en-US" sz="1200" kern="1200">
                <a:solidFill>
                  <a:schemeClr val="tx1"/>
                </a:solidFill>
                <a:effectLst/>
                <a:latin typeface="+mn-lt"/>
                <a:ea typeface="+mn-ea"/>
                <a:cs typeface="+mn-cs"/>
              </a:rPr>
              <a:t>Giảm nhiễu bằng Gaussian</a:t>
            </a:r>
          </a:p>
          <a:p>
            <a:pPr lvl="0"/>
            <a:r>
              <a:rPr lang="en-US" sz="1200" kern="1200">
                <a:solidFill>
                  <a:schemeClr val="tx1"/>
                </a:solidFill>
                <a:effectLst/>
                <a:latin typeface="+mn-lt"/>
                <a:ea typeface="+mn-ea"/>
                <a:cs typeface="+mn-cs"/>
              </a:rPr>
              <a:t>Dùng threshold chuyển về ảnh binary</a:t>
            </a:r>
          </a:p>
          <a:p>
            <a:pPr lvl="0"/>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B</a:t>
            </a:r>
            <a:r>
              <a:rPr lang="en-US" sz="1200" kern="1200">
                <a:solidFill>
                  <a:schemeClr val="tx1"/>
                </a:solidFill>
                <a:effectLst/>
                <a:latin typeface="+mn-lt"/>
                <a:ea typeface="+mn-ea"/>
                <a:cs typeface="+mn-cs"/>
              </a:rPr>
              <a:t>.Ta load model đã được huấn luyện vào chương trình sửa dụng hàm </a:t>
            </a:r>
            <a:r>
              <a:rPr lang="en-US" sz="1200" b="1" kern="1200">
                <a:solidFill>
                  <a:schemeClr val="tx1"/>
                </a:solidFill>
                <a:effectLst/>
                <a:latin typeface="+mn-lt"/>
                <a:ea typeface="+mn-ea"/>
                <a:cs typeface="+mn-cs"/>
              </a:rPr>
              <a:t>keras.models.load_model()</a:t>
            </a:r>
            <a:r>
              <a:rPr lang="en-US" sz="1200" kern="1200">
                <a:solidFill>
                  <a:schemeClr val="tx1"/>
                </a:solidFill>
                <a:effectLst/>
                <a:latin typeface="+mn-lt"/>
                <a:ea typeface="+mn-ea"/>
                <a:cs typeface="+mn-cs"/>
              </a:rPr>
              <a:t>. Tiếp đó, xét các contour được tìm thấy:</a:t>
            </a:r>
          </a:p>
          <a:p>
            <a:pPr lvl="0"/>
            <a:r>
              <a:rPr lang="en-US" sz="1200" kern="1200">
                <a:solidFill>
                  <a:schemeClr val="tx1"/>
                </a:solidFill>
                <a:effectLst/>
                <a:latin typeface="+mn-lt"/>
                <a:ea typeface="+mn-ea"/>
                <a:cs typeface="+mn-cs"/>
              </a:rPr>
              <a:t>Nếu contour bé hơn một kích thước đề ra (ở đây ta để 100) thì loại để khử nhiễu</a:t>
            </a:r>
          </a:p>
          <a:p>
            <a:pPr lvl="0"/>
            <a:r>
              <a:rPr lang="en-US" sz="1200" kern="1200">
                <a:solidFill>
                  <a:schemeClr val="tx1"/>
                </a:solidFill>
                <a:effectLst/>
                <a:latin typeface="+mn-lt"/>
                <a:ea typeface="+mn-ea"/>
                <a:cs typeface="+mn-cs"/>
              </a:rPr>
              <a:t>Ngược lại ta sử dụng contour đó để vẽ bounding box cho từng đối tượng trong hình.</a:t>
            </a:r>
          </a:p>
          <a:p>
            <a:r>
              <a:rPr lang="en-US" sz="1200" kern="1200">
                <a:solidFill>
                  <a:schemeClr val="tx1"/>
                </a:solidFill>
                <a:effectLst/>
                <a:latin typeface="+mn-lt"/>
                <a:ea typeface="+mn-ea"/>
                <a:cs typeface="+mn-cs"/>
              </a:rPr>
              <a:t> Sau khi có bounding box, ta dựa vào đó để lấy vị trí và kích thước của vật thể rồi resize lại cho phù hợp với đầu vào của model.</a:t>
            </a:r>
          </a:p>
          <a:p>
            <a:r>
              <a:rPr lang="en-US" sz="1200" kern="1200">
                <a:solidFill>
                  <a:schemeClr val="tx1"/>
                </a:solidFill>
                <a:effectLst/>
                <a:latin typeface="+mn-lt"/>
                <a:ea typeface="+mn-ea"/>
                <a:cs typeface="+mn-cs"/>
              </a:rPr>
              <a:t>Biến </a:t>
            </a:r>
            <a:r>
              <a:rPr lang="en-US" sz="1200" b="1" kern="1200">
                <a:solidFill>
                  <a:schemeClr val="tx1"/>
                </a:solidFill>
                <a:effectLst/>
                <a:latin typeface="+mn-lt"/>
                <a:ea typeface="+mn-ea"/>
                <a:cs typeface="+mn-cs"/>
              </a:rPr>
              <a:t>y_predict</a:t>
            </a:r>
            <a:r>
              <a:rPr lang="en-US" sz="1200" kern="1200">
                <a:solidFill>
                  <a:schemeClr val="tx1"/>
                </a:solidFill>
                <a:effectLst/>
                <a:latin typeface="+mn-lt"/>
                <a:ea typeface="+mn-ea"/>
                <a:cs typeface="+mn-cs"/>
              </a:rPr>
              <a:t> chính là kết quả dự đoán của model về vật thể được xét. Ta chỉ cần đặt kết quả đó lên trên bounding box và in ra màn hình.</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Tìm contour và vẽ bouding box</a:t>
            </a:r>
          </a:p>
        </p:txBody>
      </p:sp>
      <p:sp>
        <p:nvSpPr>
          <p:cNvPr id="4" name="Slide Number Placeholder 3"/>
          <p:cNvSpPr>
            <a:spLocks noGrp="1"/>
          </p:cNvSpPr>
          <p:nvPr>
            <p:ph type="sldNum" sz="quarter" idx="10"/>
          </p:nvPr>
        </p:nvSpPr>
        <p:spPr/>
        <p:txBody>
          <a:bodyPr/>
          <a:lstStyle/>
          <a:p>
            <a:fld id="{33DCE8F5-1341-475C-BF40-2E24D91E8058}" type="slidenum">
              <a:rPr lang="en-US" noProof="0" smtClean="0"/>
              <a:t>8</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a:solidFill>
                  <a:schemeClr val="tx1"/>
                </a:solidFill>
                <a:effectLst/>
                <a:latin typeface="+mn-lt"/>
                <a:ea typeface="+mn-ea"/>
                <a:cs typeface="+mn-cs"/>
              </a:rPr>
              <a:t>Chuyển đổi từ hệ màu BGR sang màu xám</a:t>
            </a:r>
          </a:p>
          <a:p>
            <a:pPr lvl="0"/>
            <a:r>
              <a:rPr lang="en-US" sz="1200" kern="1200">
                <a:solidFill>
                  <a:schemeClr val="tx1"/>
                </a:solidFill>
                <a:effectLst/>
                <a:latin typeface="+mn-lt"/>
                <a:ea typeface="+mn-ea"/>
                <a:cs typeface="+mn-cs"/>
              </a:rPr>
              <a:t>Giảm nhiễu bằng Gaussian</a:t>
            </a:r>
          </a:p>
          <a:p>
            <a:pPr lvl="0"/>
            <a:r>
              <a:rPr lang="en-US" sz="1200" kern="1200">
                <a:solidFill>
                  <a:schemeClr val="tx1"/>
                </a:solidFill>
                <a:effectLst/>
                <a:latin typeface="+mn-lt"/>
                <a:ea typeface="+mn-ea"/>
                <a:cs typeface="+mn-cs"/>
              </a:rPr>
              <a:t>Dùng threshold chuyển về ảnh binary</a:t>
            </a:r>
          </a:p>
          <a:p>
            <a:pPr lvl="0"/>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B</a:t>
            </a:r>
            <a:r>
              <a:rPr lang="en-US" sz="1200" kern="1200">
                <a:solidFill>
                  <a:schemeClr val="tx1"/>
                </a:solidFill>
                <a:effectLst/>
                <a:latin typeface="+mn-lt"/>
                <a:ea typeface="+mn-ea"/>
                <a:cs typeface="+mn-cs"/>
              </a:rPr>
              <a:t>.Ta load model đã được huấn luyện vào chương trình sửa dụng hàm </a:t>
            </a:r>
            <a:r>
              <a:rPr lang="en-US" sz="1200" b="1" kern="1200">
                <a:solidFill>
                  <a:schemeClr val="tx1"/>
                </a:solidFill>
                <a:effectLst/>
                <a:latin typeface="+mn-lt"/>
                <a:ea typeface="+mn-ea"/>
                <a:cs typeface="+mn-cs"/>
              </a:rPr>
              <a:t>keras.models.load_model()</a:t>
            </a:r>
            <a:r>
              <a:rPr lang="en-US" sz="1200" kern="1200">
                <a:solidFill>
                  <a:schemeClr val="tx1"/>
                </a:solidFill>
                <a:effectLst/>
                <a:latin typeface="+mn-lt"/>
                <a:ea typeface="+mn-ea"/>
                <a:cs typeface="+mn-cs"/>
              </a:rPr>
              <a:t>. Tiếp đó, xét các contour được tìm thấy:</a:t>
            </a:r>
          </a:p>
          <a:p>
            <a:pPr lvl="0"/>
            <a:r>
              <a:rPr lang="en-US" sz="1200" kern="1200">
                <a:solidFill>
                  <a:schemeClr val="tx1"/>
                </a:solidFill>
                <a:effectLst/>
                <a:latin typeface="+mn-lt"/>
                <a:ea typeface="+mn-ea"/>
                <a:cs typeface="+mn-cs"/>
              </a:rPr>
              <a:t>Nếu contour bé hơn một kích thước đề ra (ở đây ta để 100) thì loại để khử nhiễu</a:t>
            </a:r>
          </a:p>
          <a:p>
            <a:pPr lvl="0"/>
            <a:r>
              <a:rPr lang="en-US" sz="1200" kern="1200">
                <a:solidFill>
                  <a:schemeClr val="tx1"/>
                </a:solidFill>
                <a:effectLst/>
                <a:latin typeface="+mn-lt"/>
                <a:ea typeface="+mn-ea"/>
                <a:cs typeface="+mn-cs"/>
              </a:rPr>
              <a:t>Ngược lại ta sử dụng contour đó để vẽ bounding box cho từng đối tượng trong hình.</a:t>
            </a:r>
          </a:p>
          <a:p>
            <a:r>
              <a:rPr lang="en-US" sz="1200" kern="1200">
                <a:solidFill>
                  <a:schemeClr val="tx1"/>
                </a:solidFill>
                <a:effectLst/>
                <a:latin typeface="+mn-lt"/>
                <a:ea typeface="+mn-ea"/>
                <a:cs typeface="+mn-cs"/>
              </a:rPr>
              <a:t> Sau khi có bounding box, ta dựa vào đó để lấy vị trí và kích thước của vật thể rồi resize lại cho phù hợp với đầu vào của model.</a:t>
            </a:r>
          </a:p>
          <a:p>
            <a:r>
              <a:rPr lang="en-US" sz="1200" kern="1200">
                <a:solidFill>
                  <a:schemeClr val="tx1"/>
                </a:solidFill>
                <a:effectLst/>
                <a:latin typeface="+mn-lt"/>
                <a:ea typeface="+mn-ea"/>
                <a:cs typeface="+mn-cs"/>
              </a:rPr>
              <a:t>Biến </a:t>
            </a:r>
            <a:r>
              <a:rPr lang="en-US" sz="1200" b="1" kern="1200">
                <a:solidFill>
                  <a:schemeClr val="tx1"/>
                </a:solidFill>
                <a:effectLst/>
                <a:latin typeface="+mn-lt"/>
                <a:ea typeface="+mn-ea"/>
                <a:cs typeface="+mn-cs"/>
              </a:rPr>
              <a:t>y_predict</a:t>
            </a:r>
            <a:r>
              <a:rPr lang="en-US" sz="1200" kern="1200">
                <a:solidFill>
                  <a:schemeClr val="tx1"/>
                </a:solidFill>
                <a:effectLst/>
                <a:latin typeface="+mn-lt"/>
                <a:ea typeface="+mn-ea"/>
                <a:cs typeface="+mn-cs"/>
              </a:rPr>
              <a:t> chính là kết quả dự đoán của model về vật thể được xét. Ta chỉ cần đặt kết quả đó lên trên bounding box và in ra màn hình.</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Tìm contour và vẽ bouding box</a:t>
            </a:r>
          </a:p>
        </p:txBody>
      </p:sp>
      <p:sp>
        <p:nvSpPr>
          <p:cNvPr id="4" name="Slide Number Placeholder 3"/>
          <p:cNvSpPr>
            <a:spLocks noGrp="1"/>
          </p:cNvSpPr>
          <p:nvPr>
            <p:ph type="sldNum" sz="quarter" idx="10"/>
          </p:nvPr>
        </p:nvSpPr>
        <p:spPr/>
        <p:txBody>
          <a:bodyPr/>
          <a:lstStyle/>
          <a:p>
            <a:fld id="{33DCE8F5-1341-475C-BF40-2E24D91E8058}" type="slidenum">
              <a:rPr lang="en-US" noProof="0" smtClean="0"/>
              <a:t>9</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12</a:t>
            </a:fld>
            <a:endParaRPr lang="en-US" noProof="0"/>
          </a:p>
        </p:txBody>
      </p:sp>
    </p:spTree>
    <p:extLst>
      <p:ext uri="{BB962C8B-B14F-4D97-AF65-F5344CB8AC3E}">
        <p14:creationId xmlns:p14="http://schemas.microsoft.com/office/powerpoint/2010/main" val="1451121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comments" Target="../comments/comment3.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nsorflow.org/learn?fbclid=IwAR3PjEUZb9HtUBJUAAvP4J8qrGCyAJZTy5kAWDP3HmRPD3VCZ5vMjgnxTKM" TargetMode="External"/><Relationship Id="rId2" Type="http://schemas.openxmlformats.org/officeDocument/2006/relationships/hyperlink" Target="https://ongxuanhong.wordpress.com/2017/01/06/tensorflow-thu-vien-code-deep-learning/?fbclid=IwAR1051ArBZdWH3-rExTcyXGgL9X97IpBccpWBr2uuCLtb-p_2XVduyE3zYg" TargetMode="External"/><Relationship Id="rId1" Type="http://schemas.openxmlformats.org/officeDocument/2006/relationships/slideLayout" Target="../slideLayouts/slideLayout12.xml"/><Relationship Id="rId4" Type="http://schemas.openxmlformats.org/officeDocument/2006/relationships/hyperlink" Target="https://vi.wikipedia.org/wiki/TensorFlow?fbclid=IwAR3TX6icUgRxzTTtmmoSvW_s4HrcCmckvzMikEWsQ3NlM0tclkVtLBmI5lU"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nist.gov/itl/products-and-services/emnist-dataset" TargetMode="Externa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g"/><Relationship Id="rId4" Type="http://schemas.openxmlformats.org/officeDocument/2006/relationships/image" Target="../media/image11.jpe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Presentation Cover Title 1</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r>
              <a:rPr lang="en-US" dirty="0"/>
              <a:t>Lorem </a:t>
            </a:r>
            <a:r>
              <a:rPr lang="en-US" noProof="1"/>
              <a:t>ipsum dolor sit amet, consectetur adipiscing elit.</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1</a:t>
            </a:fld>
            <a:endParaRPr lang="en-US" dirty="0"/>
          </a:p>
        </p:txBody>
      </p:sp>
      <p:sp>
        <p:nvSpPr>
          <p:cNvPr id="8" name="TextBox 7"/>
          <p:cNvSpPr txBox="1"/>
          <p:nvPr/>
        </p:nvSpPr>
        <p:spPr>
          <a:xfrm>
            <a:off x="1" y="1"/>
            <a:ext cx="7801096" cy="6677999"/>
          </a:xfrm>
          <a:prstGeom prst="rect">
            <a:avLst/>
          </a:prstGeom>
          <a:solidFill>
            <a:schemeClr val="bg1"/>
          </a:solidFill>
        </p:spPr>
        <p:txBody>
          <a:bodyPr wrap="square" rtlCol="0">
            <a:spAutoFit/>
          </a:bodyPr>
          <a:lstStyle/>
          <a:p>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78" y="4173451"/>
            <a:ext cx="4263470" cy="2504194"/>
          </a:xfrm>
          <a:prstGeom prst="rect">
            <a:avLst/>
          </a:prstGeom>
        </p:spPr>
      </p:pic>
      <p:sp>
        <p:nvSpPr>
          <p:cNvPr id="17" name="Rectangle 16"/>
          <p:cNvSpPr/>
          <p:nvPr/>
        </p:nvSpPr>
        <p:spPr>
          <a:xfrm>
            <a:off x="472850" y="59093"/>
            <a:ext cx="6763973" cy="672428"/>
          </a:xfrm>
          <a:prstGeom prst="rect">
            <a:avLst/>
          </a:prstGeom>
        </p:spPr>
        <p:txBody>
          <a:bodyPr wrap="square">
            <a:spAutoFit/>
          </a:bodyPr>
          <a:lstStyle/>
          <a:p>
            <a:pPr algn="ctr">
              <a:lnSpc>
                <a:spcPct val="107000"/>
              </a:lnSpc>
              <a:spcAft>
                <a:spcPts val="8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TRƯỜNG ĐẠI HỌC SƯ PHẠM THÀNH PHỐ HỒ CHÍ MINH</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KHOA CÔNG </a:t>
            </a:r>
            <a:r>
              <a:rPr lang="en-US" sz="15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NGHỆ</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 THÔNG TIN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descr="A picture containing diagram&#10;&#10;Description automatically generated"/>
          <p:cNvPicPr/>
          <p:nvPr/>
        </p:nvPicPr>
        <p:blipFill>
          <a:blip r:embed="rId5">
            <a:extLst>
              <a:ext uri="{BEBA8EAE-BF5A-486C-A8C5-ECC9F3942E4B}">
                <a14:imgProps xmlns:a14="http://schemas.microsoft.com/office/drawing/2010/main">
                  <a14:imgLayer r:embed="rId6">
                    <a14:imgEffect>
                      <a14:backgroundRemoval t="6410" b="89744" l="6522" r="93789">
                        <a14:foregroundMark x1="18944" y1="11538" x2="26708" y2="10256"/>
                        <a14:foregroundMark x1="26708" y1="10256" x2="59006" y2="12821"/>
                        <a14:foregroundMark x1="59006" y1="12821" x2="90683" y2="10897"/>
                        <a14:foregroundMark x1="90683" y1="10897" x2="90683" y2="10897"/>
                        <a14:foregroundMark x1="35404" y1="32051" x2="35404" y2="32051"/>
                        <a14:foregroundMark x1="34161" y1="32051" x2="34161" y2="32051"/>
                        <a14:foregroundMark x1="12422" y1="34615" x2="12422" y2="34615"/>
                        <a14:foregroundMark x1="11491" y1="19872" x2="12112" y2="53846"/>
                        <a14:foregroundMark x1="12112" y1="53846" x2="18634" y2="85256"/>
                        <a14:foregroundMark x1="18634" y1="85256" x2="51863" y2="83974"/>
                        <a14:foregroundMark x1="51863" y1="83974" x2="67702" y2="83974"/>
                        <a14:foregroundMark x1="67702" y1="83974" x2="73913" y2="53846"/>
                        <a14:foregroundMark x1="73913" y1="53846" x2="72360" y2="48077"/>
                        <a14:foregroundMark x1="80745" y1="28205" x2="77950" y2="29487"/>
                        <a14:foregroundMark x1="92236" y1="8974" x2="93789" y2="7692"/>
                        <a14:foregroundMark x1="7143" y1="10897" x2="6522" y2="6410"/>
                        <a14:foregroundMark x1="20807" y1="55769" x2="40994" y2="58974"/>
                        <a14:foregroundMark x1="40994" y1="58974" x2="50311" y2="28846"/>
                        <a14:foregroundMark x1="50621" y1="28205" x2="32609" y2="26923"/>
                        <a14:foregroundMark x1="32609" y1="26923" x2="66460" y2="48077"/>
                        <a14:foregroundMark x1="66460" y1="48077" x2="48758" y2="48718"/>
                        <a14:foregroundMark x1="48758" y1="48718" x2="18323" y2="28205"/>
                        <a14:foregroundMark x1="18323" y1="28205" x2="17702" y2="61538"/>
                        <a14:foregroundMark x1="17702" y1="61538" x2="16460" y2="29487"/>
                        <a14:foregroundMark x1="16460" y1="29487" x2="64907" y2="26923"/>
                        <a14:foregroundMark x1="64907" y1="26923" x2="52484" y2="50641"/>
                        <a14:foregroundMark x1="52484" y1="50641" x2="33851" y2="66026"/>
                        <a14:foregroundMark x1="33851" y1="66026" x2="40373" y2="65385"/>
                        <a14:foregroundMark x1="51242" y1="65385" x2="34161" y2="76282"/>
                        <a14:foregroundMark x1="34161" y1="76282" x2="52174" y2="65385"/>
                        <a14:foregroundMark x1="52174" y1="65385" x2="63354" y2="67949"/>
                        <a14:foregroundMark x1="32919" y1="48718" x2="34472" y2="44231"/>
                        <a14:foregroundMark x1="20807" y1="34615" x2="27019" y2="39103"/>
                      </a14:backgroundRemoval>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284358" y="766749"/>
            <a:ext cx="1746418" cy="639588"/>
          </a:xfrm>
          <a:prstGeom prst="rect">
            <a:avLst/>
          </a:prstGeom>
        </p:spPr>
      </p:pic>
      <p:sp>
        <p:nvSpPr>
          <p:cNvPr id="21" name="Rectangle 20"/>
          <p:cNvSpPr/>
          <p:nvPr/>
        </p:nvSpPr>
        <p:spPr>
          <a:xfrm>
            <a:off x="231252" y="1310693"/>
            <a:ext cx="7694022" cy="4341766"/>
          </a:xfrm>
          <a:prstGeom prst="rect">
            <a:avLst/>
          </a:prstGeom>
        </p:spPr>
        <p:txBody>
          <a:bodyPr wrap="square">
            <a:spAutoFit/>
          </a:bodyPr>
          <a:lstStyle/>
          <a:p>
            <a:pPr algn="ctr">
              <a:lnSpc>
                <a:spcPct val="107000"/>
              </a:lnSpc>
              <a:spcAft>
                <a:spcPts val="800"/>
              </a:spcAft>
            </a:pPr>
            <a:r>
              <a:rPr lang="en-US" sz="2000" b="1">
                <a:solidFill>
                  <a:srgbClr val="4472C4"/>
                </a:solidFill>
                <a:latin typeface="Times New Roman" panose="02020603050405020304" pitchFamily="18" charset="0"/>
                <a:ea typeface="Calibri" panose="020F0502020204030204" pitchFamily="34" charset="0"/>
                <a:cs typeface="Times New Roman" panose="02020603050405020304" pitchFamily="18" charset="0"/>
              </a:rPr>
              <a:t>BÀI BÁO CÁO</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ctr"/>
            <a:r>
              <a:rPr lang="en-US" sz="3600" b="1" kern="1400" spc="-5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MÔN TRÍ TUỆ NHÂN TẠO</a:t>
            </a:r>
            <a:endParaRPr lang="en-US" sz="3200" kern="1400" spc="-50">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Chủ đề: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Tìm hiểu về công cụ Tensorflow</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80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Ứng dụng phát hiện chữ viết tay</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57200" algn="l"/>
                <a:tab pos="914400" algn="l"/>
                <a:tab pos="1371600" algn="l"/>
                <a:tab pos="1828800" algn="l"/>
              </a:tabLst>
            </a:pPr>
            <a:r>
              <a:rPr lang="en-US" sz="120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Giảng viên hướng dẫn: TS Nguyễn Đình Hiển</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8288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Sinh viên thực hiện: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Dương Tiến – 44.01.104.193</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Đoàn Trọng Hải Anh – 44.01.104.049</a:t>
            </a:r>
            <a:endParaRPr lang="en-US" sz="1200">
              <a:latin typeface="Calibri" panose="020F0502020204030204" pitchFamily="34" charset="0"/>
              <a:ea typeface="Calibri" panose="020F0502020204030204" pitchFamily="34" charset="0"/>
              <a:cs typeface="Times New Roman" panose="02020603050405020304" pitchFamily="18" charset="0"/>
            </a:endParaRPr>
          </a:p>
          <a:p>
            <a:r>
              <a:rPr lang="en-US">
                <a:latin typeface="Times New Roman" panose="02020603050405020304" pitchFamily="18" charset="0"/>
                <a:ea typeface="Calibri" panose="020F0502020204030204" pitchFamily="34" charset="0"/>
              </a:rPr>
              <a:t>				Lê Thị Kim Hoàng - 43.01.103.018 </a:t>
            </a:r>
            <a:endParaRPr lang="en-US"/>
          </a:p>
        </p:txBody>
      </p:sp>
    </p:spTree>
    <p:extLst>
      <p:ext uri="{BB962C8B-B14F-4D97-AF65-F5344CB8AC3E}">
        <p14:creationId xmlns:p14="http://schemas.microsoft.com/office/powerpoint/2010/main" val="2013043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lgn="ctr"/>
            <a:r>
              <a:rPr lang="en-US" b="1">
                <a:solidFill>
                  <a:srgbClr val="FF0000"/>
                </a:solidFill>
                <a:latin typeface="Times New Roman" panose="02020603050405020304" pitchFamily="18" charset="0"/>
                <a:cs typeface="Times New Roman" panose="02020603050405020304" pitchFamily="18" charset="0"/>
              </a:rPr>
              <a:t>Xây dựng một ứng dụng dựa trên Tool TensorFlow</a:t>
            </a:r>
            <a:br>
              <a:rPr lang="en-US" b="1">
                <a:solidFill>
                  <a:srgbClr val="FF0000"/>
                </a:solidFill>
                <a:latin typeface="Times New Roman" panose="02020603050405020304" pitchFamily="18" charset="0"/>
                <a:cs typeface="Times New Roman" panose="02020603050405020304" pitchFamily="18" charset="0"/>
              </a:rPr>
            </a:br>
            <a:endParaRPr lang="en-US">
              <a:solidFill>
                <a:srgbClr val="FF00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0" y="0"/>
            <a:ext cx="895350" cy="171450"/>
          </a:xfrm>
          <a:prstGeom prst="rect">
            <a:avLst/>
          </a:prstGeom>
        </p:spPr>
      </p:pic>
      <p:sp>
        <p:nvSpPr>
          <p:cNvPr id="2" name="Slide Number Placeholder 1"/>
          <p:cNvSpPr>
            <a:spLocks noGrp="1"/>
          </p:cNvSpPr>
          <p:nvPr>
            <p:ph type="sldNum" sz="quarter" idx="14"/>
          </p:nvPr>
        </p:nvSpPr>
        <p:spPr/>
        <p:txBody>
          <a:bodyPr/>
          <a:lstStyle/>
          <a:p>
            <a:fld id="{058DB212-BFA2-403F-85EF-DFD3FF6D973A}" type="slidenum">
              <a:rPr lang="en-US" noProof="0" smtClean="0"/>
              <a:pPr/>
              <a:t>10</a:t>
            </a:fld>
            <a:endParaRPr lang="en-US" noProof="0"/>
          </a:p>
        </p:txBody>
      </p:sp>
      <p:pic>
        <p:nvPicPr>
          <p:cNvPr id="8" name="Picture 7"/>
          <p:cNvPicPr>
            <a:picLocks noChangeAspect="1"/>
          </p:cNvPicPr>
          <p:nvPr/>
        </p:nvPicPr>
        <p:blipFill>
          <a:blip r:embed="rId3"/>
          <a:stretch>
            <a:fillRect/>
          </a:stretch>
        </p:blipFill>
        <p:spPr>
          <a:xfrm>
            <a:off x="1149000" y="2250712"/>
            <a:ext cx="10744200" cy="3076575"/>
          </a:xfrm>
          <a:prstGeom prst="rect">
            <a:avLst/>
          </a:prstGeom>
        </p:spPr>
      </p:pic>
      <p:pic>
        <p:nvPicPr>
          <p:cNvPr id="13" name="Picture 12"/>
          <p:cNvPicPr>
            <a:picLocks noChangeAspect="1"/>
          </p:cNvPicPr>
          <p:nvPr/>
        </p:nvPicPr>
        <p:blipFill>
          <a:blip r:embed="rId4"/>
          <a:stretch>
            <a:fillRect/>
          </a:stretch>
        </p:blipFill>
        <p:spPr>
          <a:xfrm>
            <a:off x="1333500" y="1222931"/>
            <a:ext cx="4991100" cy="70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746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60000" y="360000"/>
            <a:ext cx="5374050" cy="540000"/>
          </a:xfrm>
        </p:spPr>
        <p:txBody>
          <a:bodyPr/>
          <a:lstStyle/>
          <a:p>
            <a:r>
              <a:rPr lang="en-US">
                <a:latin typeface="Times New Roman" panose="02020603050405020304" pitchFamily="18" charset="0"/>
                <a:cs typeface="Times New Roman" panose="02020603050405020304" pitchFamily="18" charset="0"/>
              </a:rPr>
              <a:t>a) Giao diện màn hình chính</a:t>
            </a:r>
          </a:p>
        </p:txBody>
      </p:sp>
      <p:sp>
        <p:nvSpPr>
          <p:cNvPr id="3" name="Slide Number Placeholder 2"/>
          <p:cNvSpPr>
            <a:spLocks noGrp="1"/>
          </p:cNvSpPr>
          <p:nvPr>
            <p:ph type="sldNum" sz="quarter" idx="14"/>
          </p:nvPr>
        </p:nvSpPr>
        <p:spPr/>
        <p:txBody>
          <a:bodyPr/>
          <a:lstStyle/>
          <a:p>
            <a:fld id="{058DB212-BFA2-403F-85EF-DFD3FF6D973A}" type="slidenum">
              <a:rPr lang="en-US" noProof="0" smtClean="0"/>
              <a:pPr/>
              <a:t>11</a:t>
            </a:fld>
            <a:endParaRPr lang="en-US" noProof="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92088" y="872150"/>
            <a:ext cx="5695950" cy="5908675"/>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6186838" y="913325"/>
            <a:ext cx="5706362" cy="5908675"/>
          </a:xfrm>
          <a:prstGeom prst="rect">
            <a:avLst/>
          </a:prstGeom>
        </p:spPr>
      </p:pic>
      <p:sp>
        <p:nvSpPr>
          <p:cNvPr id="16" name="Text Placeholder 15"/>
          <p:cNvSpPr>
            <a:spLocks noGrp="1"/>
          </p:cNvSpPr>
          <p:nvPr>
            <p:ph type="body" sz="quarter" idx="12"/>
          </p:nvPr>
        </p:nvSpPr>
        <p:spPr>
          <a:xfrm>
            <a:off x="6658862" y="360000"/>
            <a:ext cx="4935538" cy="348750"/>
          </a:xfrm>
        </p:spPr>
        <p:txBody>
          <a:bodyPr/>
          <a:lstStyle/>
          <a:p>
            <a:pPr lvl="0" algn="ctr"/>
            <a:r>
              <a:rPr lang="en-US" sz="3200">
                <a:latin typeface="Times New Roman" panose="02020603050405020304" pitchFamily="18" charset="0"/>
                <a:cs typeface="Times New Roman" panose="02020603050405020304" pitchFamily="18" charset="0"/>
              </a:rPr>
              <a:t>b) Thao tác vẽ với chuột trên vùng làm việc</a:t>
            </a:r>
          </a:p>
          <a:p>
            <a:endParaRPr lang="en-US"/>
          </a:p>
        </p:txBody>
      </p:sp>
    </p:spTree>
    <p:extLst>
      <p:ext uri="{BB962C8B-B14F-4D97-AF65-F5344CB8AC3E}">
        <p14:creationId xmlns:p14="http://schemas.microsoft.com/office/powerpoint/2010/main" val="418368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058DB212-BFA2-403F-85EF-DFD3FF6D973A}" type="slidenum">
              <a:rPr lang="en-US" noProof="0" smtClean="0"/>
              <a:pPr/>
              <a:t>12</a:t>
            </a:fld>
            <a:endParaRPr lang="en-US" noProof="0"/>
          </a:p>
        </p:txBody>
      </p:sp>
      <p:sp>
        <p:nvSpPr>
          <p:cNvPr id="7" name="Text Placeholder 6"/>
          <p:cNvSpPr>
            <a:spLocks noGrp="1"/>
          </p:cNvSpPr>
          <p:nvPr>
            <p:ph type="body" sz="quarter" idx="14"/>
          </p:nvPr>
        </p:nvSpPr>
        <p:spPr>
          <a:xfrm>
            <a:off x="7801275" y="6003600"/>
            <a:ext cx="3793125" cy="396000"/>
          </a:xfrm>
        </p:spPr>
        <p:txBody>
          <a:bodyPr/>
          <a:lstStyle/>
          <a:p>
            <a:endParaRPr lang="en-US"/>
          </a:p>
        </p:txBody>
      </p:sp>
      <p:pic>
        <p:nvPicPr>
          <p:cNvPr id="14" name="Picture Placeholder 13"/>
          <p:cNvPicPr>
            <a:picLocks noGrp="1" noChangeAspect="1"/>
          </p:cNvPicPr>
          <p:nvPr>
            <p:ph type="pic" sz="quarter" idx="13"/>
          </p:nvPr>
        </p:nvPicPr>
        <p:blipFill>
          <a:blip r:embed="rId3"/>
          <a:srcRect t="4690" b="4690"/>
          <a:stretch>
            <a:fillRect/>
          </a:stretch>
        </p:blipFill>
        <p:spPr>
          <a:xfrm>
            <a:off x="1" y="266700"/>
            <a:ext cx="12191999" cy="6591300"/>
          </a:xfrm>
          <a:prstGeom prst="rect">
            <a:avLst/>
          </a:prstGeom>
        </p:spPr>
      </p:pic>
    </p:spTree>
    <p:extLst>
      <p:ext uri="{BB962C8B-B14F-4D97-AF65-F5344CB8AC3E}">
        <p14:creationId xmlns:p14="http://schemas.microsoft.com/office/powerpoint/2010/main" val="2563502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058DB212-BFA2-403F-85EF-DFD3FF6D973A}" type="slidenum">
              <a:rPr lang="en-US" noProof="0" smtClean="0"/>
              <a:pPr/>
              <a:t>13</a:t>
            </a:fld>
            <a:endParaRPr lang="en-US" noProof="0"/>
          </a:p>
        </p:txBody>
      </p:sp>
      <p:sp>
        <p:nvSpPr>
          <p:cNvPr id="4" name="Text Placeholder 3"/>
          <p:cNvSpPr>
            <a:spLocks noGrp="1"/>
          </p:cNvSpPr>
          <p:nvPr>
            <p:ph type="body" sz="quarter" idx="14"/>
          </p:nvPr>
        </p:nvSpPr>
        <p:spPr/>
        <p:txBody>
          <a:bodyPr/>
          <a:lstStyle/>
          <a:p>
            <a:endParaRPr lang="en-US"/>
          </a:p>
        </p:txBody>
      </p:sp>
      <p:sp>
        <p:nvSpPr>
          <p:cNvPr id="5" name="Title 4"/>
          <p:cNvSpPr>
            <a:spLocks noGrp="1"/>
          </p:cNvSpPr>
          <p:nvPr>
            <p:ph type="title"/>
          </p:nvPr>
        </p:nvSpPr>
        <p:spPr/>
        <p:txBody>
          <a:bodyPr/>
          <a:lstStyle/>
          <a:p>
            <a:endParaRPr lang="en-US"/>
          </a:p>
        </p:txBody>
      </p:sp>
      <p:pic>
        <p:nvPicPr>
          <p:cNvPr id="10" name="Picture Placeholder 9"/>
          <p:cNvPicPr>
            <a:picLocks noGrp="1" noChangeAspect="1"/>
          </p:cNvPicPr>
          <p:nvPr>
            <p:ph type="pic" sz="quarter" idx="13"/>
          </p:nvPr>
        </p:nvPicPr>
        <p:blipFill>
          <a:blip r:embed="rId2"/>
          <a:srcRect t="8888" b="8888"/>
          <a:stretch>
            <a:fillRect/>
          </a:stretch>
        </p:blipFill>
        <p:spPr>
          <a:xfrm>
            <a:off x="1" y="180000"/>
            <a:ext cx="12191999" cy="6678000"/>
          </a:xfrm>
          <a:prstGeom prst="rect">
            <a:avLst/>
          </a:prstGeom>
        </p:spPr>
      </p:pic>
    </p:spTree>
    <p:extLst>
      <p:ext uri="{BB962C8B-B14F-4D97-AF65-F5344CB8AC3E}">
        <p14:creationId xmlns:p14="http://schemas.microsoft.com/office/powerpoint/2010/main" val="20567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t="9744" b="9744"/>
          <a:stretch>
            <a:fillRect/>
          </a:stretch>
        </p:blipFill>
        <p:spPr>
          <a:xfrm>
            <a:off x="1" y="-126000"/>
            <a:ext cx="12191999" cy="6678000"/>
          </a:xfrm>
          <a:prstGeom prst="rect">
            <a:avLst/>
          </a:prstGeom>
        </p:spPr>
      </p:pic>
      <p:sp>
        <p:nvSpPr>
          <p:cNvPr id="3" name="Slide Number Placeholder 2"/>
          <p:cNvSpPr>
            <a:spLocks noGrp="1"/>
          </p:cNvSpPr>
          <p:nvPr>
            <p:ph type="sldNum" sz="quarter" idx="16"/>
          </p:nvPr>
        </p:nvSpPr>
        <p:spPr/>
        <p:txBody>
          <a:bodyPr/>
          <a:lstStyle/>
          <a:p>
            <a:fld id="{058DB212-BFA2-403F-85EF-DFD3FF6D973A}" type="slidenum">
              <a:rPr lang="en-US" noProof="0" smtClean="0"/>
              <a:pPr/>
              <a:t>14</a:t>
            </a:fld>
            <a:endParaRPr lang="en-US" noProof="0"/>
          </a:p>
        </p:txBody>
      </p:sp>
    </p:spTree>
    <p:extLst>
      <p:ext uri="{BB962C8B-B14F-4D97-AF65-F5344CB8AC3E}">
        <p14:creationId xmlns:p14="http://schemas.microsoft.com/office/powerpoint/2010/main" val="349292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707AB002-C4F6-4161-B852-52188657B697}"/>
              </a:ext>
            </a:extLst>
          </p:cNvPr>
          <p:cNvSpPr>
            <a:spLocks noGrp="1"/>
          </p:cNvSpPr>
          <p:nvPr>
            <p:ph type="title"/>
          </p:nvPr>
        </p:nvSpPr>
        <p:spPr/>
        <p:txBody>
          <a:bodyPr/>
          <a:lstStyle/>
          <a:p>
            <a:r>
              <a:rPr lang="en-US" dirty="0"/>
              <a:t>Video slide</a:t>
            </a:r>
          </a:p>
        </p:txBody>
      </p:sp>
      <p:pic>
        <p:nvPicPr>
          <p:cNvPr id="2" name="video-1605326457">
            <a:hlinkClick r:id="" action="ppaction://media"/>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858637" y="0"/>
            <a:ext cx="10487025" cy="6554586"/>
          </a:xfrm>
        </p:spPr>
      </p:pic>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a:xfrm>
            <a:off x="4205586" y="400050"/>
            <a:ext cx="3793125" cy="762000"/>
          </a:xfrm>
          <a:solidFill>
            <a:srgbClr val="FFC000"/>
          </a:solidFill>
        </p:spPr>
        <p:txBody>
          <a:bodyPr/>
          <a:lstStyle/>
          <a:p>
            <a:pPr algn="ctr"/>
            <a:r>
              <a:rPr lang="en-US" sz="3600" b="1" noProof="1">
                <a:solidFill>
                  <a:schemeClr val="tx1"/>
                </a:solidFill>
                <a:latin typeface="Times New Roman" panose="02020603050405020304" pitchFamily="18" charset="0"/>
                <a:cs typeface="Times New Roman" panose="02020603050405020304" pitchFamily="18" charset="0"/>
              </a:rPr>
              <a:t>Video Demo</a:t>
            </a:r>
          </a:p>
        </p:txBody>
      </p:sp>
      <p:sp>
        <p:nvSpPr>
          <p:cNvPr id="3" name="Slide Number Placeholder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US" smtClean="0"/>
              <a:pPr/>
              <a:t>15</a:t>
            </a:fld>
            <a:endParaRPr lang="en-US" dirty="0"/>
          </a:p>
        </p:txBody>
      </p:sp>
    </p:spTree>
    <p:extLst>
      <p:ext uri="{BB962C8B-B14F-4D97-AF65-F5344CB8AC3E}">
        <p14:creationId xmlns:p14="http://schemas.microsoft.com/office/powerpoint/2010/main" val="357646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420000" y="209999"/>
            <a:ext cx="11473200" cy="540000"/>
          </a:xfrm>
        </p:spPr>
        <p:txBody>
          <a:bodyPr/>
          <a:lstStyle/>
          <a:p>
            <a:r>
              <a:rPr lang="en-US" sz="3600">
                <a:solidFill>
                  <a:srgbClr val="FF0000"/>
                </a:solidFill>
                <a:latin typeface="Times New Roman" panose="02020603050405020304" pitchFamily="18" charset="0"/>
                <a:cs typeface="Times New Roman" panose="02020603050405020304" pitchFamily="18" charset="0"/>
              </a:rPr>
              <a:t>Hạn chế</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a:lstStyle/>
          <a:p>
            <a:fld id="{058DB212-BFA2-403F-85EF-DFD3FF6D973A}" type="slidenum">
              <a:rPr lang="en-US" smtClean="0"/>
              <a:pPr/>
              <a:t>16</a:t>
            </a:fld>
            <a:endParaRPr lang="en-US"/>
          </a:p>
        </p:txBody>
      </p:sp>
      <p:sp>
        <p:nvSpPr>
          <p:cNvPr id="6" name="Rectangle 5"/>
          <p:cNvSpPr/>
          <p:nvPr/>
        </p:nvSpPr>
        <p:spPr>
          <a:xfrm>
            <a:off x="3174300" y="749999"/>
            <a:ext cx="8420100" cy="523220"/>
          </a:xfrm>
          <a:prstGeom prst="rect">
            <a:avLst/>
          </a:prstGeom>
        </p:spPr>
        <p:txBody>
          <a:bodyPr wrap="square">
            <a:spAutoFit/>
          </a:bodyPr>
          <a:lstStyle/>
          <a:p>
            <a:r>
              <a:rPr lang="vi-VN" sz="2800">
                <a:solidFill>
                  <a:srgbClr val="000000"/>
                </a:solidFill>
                <a:latin typeface="Times New Roman" panose="02020603050405020304" pitchFamily="18" charset="0"/>
                <a:cs typeface="Times New Roman" panose="02020603050405020304" pitchFamily="18" charset="0"/>
              </a:rPr>
              <a:t>Hạn chế của phần mềm vẫn còn khá nhiều: </a:t>
            </a:r>
            <a:endParaRPr lang="en-US" sz="2800">
              <a:solidFill>
                <a:srgbClr val="000000"/>
              </a:solidFill>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1650844765"/>
              </p:ext>
            </p:extLst>
          </p:nvPr>
        </p:nvGraphicFramePr>
        <p:xfrm>
          <a:off x="2184400" y="115817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879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058DB212-BFA2-403F-85EF-DFD3FF6D973A}" type="slidenum">
              <a:rPr lang="en-US" noProof="0" smtClean="0"/>
              <a:pPr/>
              <a:t>17</a:t>
            </a:fld>
            <a:endParaRPr lang="en-US" noProof="0"/>
          </a:p>
        </p:txBody>
      </p:sp>
      <p:sp>
        <p:nvSpPr>
          <p:cNvPr id="5" name="Rectangle 4"/>
          <p:cNvSpPr/>
          <p:nvPr/>
        </p:nvSpPr>
        <p:spPr>
          <a:xfrm>
            <a:off x="1924050" y="348062"/>
            <a:ext cx="8610600" cy="6329938"/>
          </a:xfrm>
          <a:prstGeom prst="rect">
            <a:avLst/>
          </a:prstGeom>
        </p:spPr>
        <p:txBody>
          <a:bodyPr wrap="square">
            <a:spAutoFit/>
          </a:bodyPr>
          <a:lstStyle/>
          <a:p>
            <a:pPr marL="342900" marR="0" lvl="0" indent="-342900" algn="ctr">
              <a:spcBef>
                <a:spcPts val="1200"/>
              </a:spcBef>
              <a:spcAft>
                <a:spcPts val="0"/>
              </a:spcAft>
              <a:buFont typeface="+mj-lt"/>
              <a:buAutoNum type="romanUcPeriod"/>
            </a:pPr>
            <a:r>
              <a:rPr lang="en-US" sz="2800" b="1" kern="0" cap="all">
                <a:solidFill>
                  <a:srgbClr val="390F26"/>
                </a:solidFill>
                <a:latin typeface="Times New Roman" panose="02020603050405020304" pitchFamily="18" charset="0"/>
                <a:ea typeface="MS PGothic" panose="020B0600070205080204" pitchFamily="34" charset="-128"/>
                <a:cs typeface="Times New Roman" panose="02020603050405020304" pitchFamily="18" charset="0"/>
              </a:rPr>
              <a:t>Nguồn TÀI liệu tham khảo</a:t>
            </a: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TensorFlow_Thư viện code deep learning </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https://ongxuanhong.wordpress.com/2017/01/06/tensorflow-thu-vien-code-deep-learning/?fbclid=IwAR1051ArBZdWH3-rExTcyXGgL9X97IpBccpWBr2uuCLtb-p_2XVduyE3zYg</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TensorFlow_Introduce</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3"/>
              </a:rPr>
              <a:t>https://www.tensorflow.org/learn?fbclid=IwAR3PjEUZb9HtUBJUAAvP4J8qrGCyAJZTy5kAWDP3HmRPD3VCZ5vMjgnxTKM</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Wikipedia_TensorFlow</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4"/>
              </a:rPr>
              <a:t>https://vi.wikipedia.org/wiki/TensorFlow?fbclid=IwAR3TX6icUgRxzTTtmmoSvW_s4HrcCmckvzMikEWsQ3NlM0tclkVtLBmI5lU</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102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4"/>
          </p:nvPr>
        </p:nvSpPr>
        <p:spPr/>
        <p:txBody>
          <a:bodyPr/>
          <a:lstStyle/>
          <a:p>
            <a:r>
              <a:rPr lang="en-US" noProof="1"/>
              <a:t>Jens Martensson</a:t>
            </a:r>
          </a:p>
        </p:txBody>
      </p:sp>
      <p:sp>
        <p:nvSpPr>
          <p:cNvPr id="3" name="Title 2">
            <a:extLst>
              <a:ext uri="{FF2B5EF4-FFF2-40B4-BE49-F238E27FC236}">
                <a16:creationId xmlns:a16="http://schemas.microsoft.com/office/drawing/2014/main" id="{209C8CAF-97DF-4086-B081-EAFD83FAC05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4294967295"/>
          </p:nvPr>
        </p:nvSpPr>
        <p:spPr>
          <a:xfrm>
            <a:off x="0" y="5146675"/>
            <a:ext cx="3462338" cy="252413"/>
          </a:xfrm>
        </p:spPr>
        <p:txBody>
          <a:bodyPr/>
          <a:lstStyle/>
          <a:p>
            <a:r>
              <a:rPr lang="en-US" noProof="1"/>
              <a:t>jens@bellowscollege.com</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097" y="5158124"/>
            <a:ext cx="218900" cy="218900"/>
          </a:xfrm>
          <a:prstGeom prst="rect">
            <a:avLst/>
          </a:prstGeom>
        </p:spPr>
      </p:pic>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11846102" y="1585209"/>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Placeholder 10"/>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22" r="2222"/>
          <a:stretch>
            <a:fillRect/>
          </a:stretch>
        </p:blipFill>
        <p:spPr>
          <a:xfrm>
            <a:off x="-240375" y="0"/>
            <a:ext cx="13261044" cy="6818415"/>
          </a:xfrm>
        </p:spPr>
      </p:pic>
      <p:sp>
        <p:nvSpPr>
          <p:cNvPr id="13" name="TextBox 12"/>
          <p:cNvSpPr txBox="1"/>
          <p:nvPr/>
        </p:nvSpPr>
        <p:spPr>
          <a:xfrm>
            <a:off x="0" y="1966381"/>
            <a:ext cx="4948933" cy="1261884"/>
          </a:xfrm>
          <a:prstGeom prst="rect">
            <a:avLst/>
          </a:prstGeom>
          <a:noFill/>
        </p:spPr>
        <p:txBody>
          <a:bodyPr wrap="square" rtlCol="0">
            <a:spAutoFit/>
          </a:bodyPr>
          <a:lstStyle/>
          <a:p>
            <a:pPr algn="ctr"/>
            <a:r>
              <a:rPr lang="en-US" sz="3800" b="1">
                <a:solidFill>
                  <a:schemeClr val="accent4"/>
                </a:solidFill>
                <a:latin typeface="Times New Roman" panose="02020603050405020304" pitchFamily="18" charset="0"/>
                <a:cs typeface="Times New Roman" panose="02020603050405020304" pitchFamily="18" charset="0"/>
              </a:rPr>
              <a:t>Xin cảm ơn thầy và các bạn đã lắng nghe!</a:t>
            </a:r>
          </a:p>
        </p:txBody>
      </p:sp>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a:solidFill>
                  <a:srgbClr val="FF0000"/>
                </a:solidFill>
                <a:latin typeface="Times New Roman" panose="02020603050405020304" pitchFamily="18" charset="0"/>
                <a:cs typeface="Times New Roman" panose="02020603050405020304" pitchFamily="18" charset="0"/>
              </a:rPr>
              <a:t>Giới thiệu</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2">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Nhằm mục đích hiểu rõ hơn về trí tuệ nhân tạo và cách để ứng dụng nó vào chương trình máy tính:</a:t>
            </a:r>
          </a:p>
          <a:p>
            <a:pPr lvl="3"/>
            <a:r>
              <a:rPr lang="en-US" sz="2000">
                <a:latin typeface="Times New Roman" panose="02020603050405020304" pitchFamily="18" charset="0"/>
                <a:cs typeface="Times New Roman" panose="02020603050405020304" pitchFamily="18" charset="0"/>
              </a:rPr>
              <a:t>Tìm hiểu về học máy và dùng nó để làm một mô hình dự đoán.</a:t>
            </a:r>
          </a:p>
          <a:p>
            <a:pPr lvl="3"/>
            <a:r>
              <a:rPr lang="en-US" sz="2000">
                <a:latin typeface="Times New Roman" panose="02020603050405020304" pitchFamily="18" charset="0"/>
                <a:cs typeface="Times New Roman" panose="02020603050405020304" pitchFamily="18" charset="0"/>
              </a:rPr>
              <a:t>Ứng dụng mô hình đó vào chương trình</a:t>
            </a:r>
          </a:p>
          <a:p>
            <a:pPr marL="811213" lvl="3" indent="0">
              <a:buNone/>
            </a:pPr>
            <a:endParaRPr lang="en-US" sz="2000">
              <a:latin typeface="Times New Roman" panose="02020603050405020304" pitchFamily="18" charset="0"/>
              <a:cs typeface="Times New Roman" panose="02020603050405020304" pitchFamily="18" charset="0"/>
            </a:endParaRPr>
          </a:p>
          <a:p>
            <a:pPr lvl="2">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Tại sao lại chọn chữ viết tay?</a:t>
            </a:r>
          </a:p>
          <a:p>
            <a:pPr lvl="3"/>
            <a:r>
              <a:rPr lang="en-US" sz="2000">
                <a:latin typeface="Times New Roman" panose="02020603050405020304" pitchFamily="18" charset="0"/>
                <a:cs typeface="Times New Roman" panose="02020603050405020304" pitchFamily="18" charset="0"/>
              </a:rPr>
              <a:t>Vì ta đã có sẵn Dataset EMNIST (</a:t>
            </a:r>
            <a:r>
              <a:rPr lang="en-US" sz="2000" u="sng">
                <a:latin typeface="Times New Roman" panose="02020603050405020304" pitchFamily="18" charset="0"/>
                <a:cs typeface="Times New Roman" panose="02020603050405020304" pitchFamily="18" charset="0"/>
                <a:hlinkClick r:id="rId2"/>
              </a:rPr>
              <a:t>https://www.nist.gov/itl/products-and-services/emnist-dataset</a:t>
            </a:r>
            <a:r>
              <a:rPr lang="en-US" sz="2000">
                <a:latin typeface="Times New Roman" panose="02020603050405020304" pitchFamily="18" charset="0"/>
                <a:cs typeface="Times New Roman" panose="02020603050405020304" pitchFamily="18" charset="0"/>
              </a:rPr>
              <a:t>)</a:t>
            </a:r>
          </a:p>
          <a:p>
            <a:pPr lvl="3"/>
            <a:r>
              <a:rPr lang="en-US" sz="2000">
                <a:latin typeface="Times New Roman" panose="02020603050405020304" pitchFamily="18" charset="0"/>
                <a:cs typeface="Times New Roman" panose="02020603050405020304" pitchFamily="18" charset="0"/>
              </a:rPr>
              <a:t>Là một bài toán kinh điển.</a:t>
            </a:r>
            <a:endParaRPr lang="en-US" sz="20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2"/>
          </p:nvPr>
        </p:nvSpPr>
        <p:spPr/>
        <p:txBody>
          <a:bodyPr/>
          <a:lstStyle/>
          <a:p>
            <a:r>
              <a:rPr lang="en-US" b="1" i="1">
                <a:solidFill>
                  <a:srgbClr val="0070C0"/>
                </a:solidFill>
                <a:latin typeface="Times New Roman" panose="02020603050405020304" pitchFamily="18" charset="0"/>
                <a:cs typeface="Times New Roman" panose="02020603050405020304" pitchFamily="18" charset="0"/>
              </a:rPr>
              <a:t>Lý do chọn đề tài</a:t>
            </a:r>
          </a:p>
        </p:txBody>
      </p:sp>
      <p:sp>
        <p:nvSpPr>
          <p:cNvPr id="9" name="Rectangle 8"/>
          <p:cNvSpPr/>
          <p:nvPr/>
        </p:nvSpPr>
        <p:spPr>
          <a:xfrm>
            <a:off x="360000" y="5087281"/>
            <a:ext cx="7962900" cy="1015663"/>
          </a:xfrm>
          <a:prstGeom prst="rect">
            <a:avLst/>
          </a:prstGeom>
        </p:spPr>
        <p:txBody>
          <a:bodyPr wrap="square">
            <a:spAutoFit/>
          </a:bodyPr>
          <a:lstStyle/>
          <a:p>
            <a:pPr marL="342900" indent="-342900">
              <a:buFont typeface="Wingdings" panose="05000000000000000000" pitchFamily="2" charset="2"/>
              <a:buChar char="v"/>
            </a:pPr>
            <a:endParaRPr lang="en-US" sz="200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a:solidFill>
                  <a:srgbClr val="000000"/>
                </a:solidFill>
                <a:latin typeface="Times New Roman" panose="02020603050405020304" pitchFamily="18" charset="0"/>
                <a:cs typeface="Times New Roman" panose="02020603050405020304" pitchFamily="18" charset="0"/>
              </a:rPr>
              <a:t>Ứng dụng:</a:t>
            </a:r>
            <a:br>
              <a:rPr lang="en-US" sz="2000">
                <a:solidFill>
                  <a:srgbClr val="000000"/>
                </a:solidFill>
                <a:latin typeface="Times New Roman" panose="02020603050405020304" pitchFamily="18" charset="0"/>
                <a:cs typeface="Times New Roman" panose="02020603050405020304" pitchFamily="18" charset="0"/>
              </a:rPr>
            </a:br>
            <a:r>
              <a:rPr lang="en-US" sz="2000">
                <a:solidFill>
                  <a:srgbClr val="000000"/>
                </a:solidFill>
                <a:latin typeface="Times New Roman" panose="02020603050405020304" pitchFamily="18" charset="0"/>
                <a:cs typeface="Times New Roman" panose="02020603050405020304" pitchFamily="18" charset="0"/>
              </a:rPr>
              <a:t>	</a:t>
            </a:r>
            <a:r>
              <a:rPr lang="vi-VN" sz="2000">
                <a:solidFill>
                  <a:srgbClr val="000000"/>
                </a:solidFill>
                <a:latin typeface="Times New Roman" panose="02020603050405020304" pitchFamily="18" charset="0"/>
                <a:cs typeface="Times New Roman" panose="02020603050405020304" pitchFamily="18" charset="0"/>
              </a:rPr>
              <a:t>Có thể nói ứng dụng cơ bản là biến chữ viết tay thành</a:t>
            </a:r>
            <a:r>
              <a:rPr lang="en-US" sz="2000">
                <a:solidFill>
                  <a:srgbClr val="000000"/>
                </a:solidFill>
                <a:latin typeface="Times New Roman" panose="02020603050405020304" pitchFamily="18" charset="0"/>
                <a:cs typeface="Times New Roman" panose="02020603050405020304" pitchFamily="18" charset="0"/>
              </a:rPr>
              <a:t> </a:t>
            </a:r>
            <a:r>
              <a:rPr lang="en-US" sz="200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r>
              <a:rPr lang="vi-VN" sz="2000">
                <a:solidFill>
                  <a:srgbClr val="000000"/>
                </a:solidFill>
                <a:latin typeface="Times New Roman" panose="02020603050405020304" pitchFamily="18" charset="0"/>
                <a:cs typeface="Times New Roman" panose="02020603050405020304" pitchFamily="18" charset="0"/>
              </a:rPr>
              <a:t> chữ print</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97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784787" y="1563521"/>
            <a:ext cx="4414795" cy="360000"/>
          </a:xfrm>
        </p:spPr>
        <p:txBody>
          <a:bodyPr/>
          <a:lstStyle/>
          <a:p>
            <a:r>
              <a:rPr lang="en-US" i="1" u="sng"/>
              <a:t>Nền tảng xây dựng</a:t>
            </a:r>
            <a:endParaRPr lang="en-US" dirty="0"/>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591672" y="1947846"/>
            <a:ext cx="4801029" cy="3751062"/>
          </a:xfrm>
        </p:spPr>
        <p:txBody>
          <a:bodyPr/>
          <a:lstStyle/>
          <a:p>
            <a:pPr algn="just">
              <a:lnSpc>
                <a:spcPct val="150000"/>
              </a:lnSpc>
            </a:pPr>
            <a:r>
              <a:rPr lang="en-US" sz="2000">
                <a:latin typeface="Times New Roman" panose="02020603050405020304" pitchFamily="18" charset="0"/>
                <a:cs typeface="Times New Roman" panose="02020603050405020304" pitchFamily="18" charset="0"/>
              </a:rPr>
              <a:t>TensorFlow là một nền tảng mã nguồn mở end-to-end dành cho máy học. Nó có một hệ sinh thái toàn diện, linh hoạt gồm các công cụ, thư viện và tài nguyên cộng đồng cho phép các nhà nghiên cứu đẩy mạnh tính năng hiện đại trong ML và các nhà phát triển dễ dàng xây dựng và triển khai các ứng dụng hỗ trợ ML</a:t>
            </a:r>
            <a:endParaRPr lang="en-US" sz="2000" noProof="1">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678277" y="1587846"/>
            <a:ext cx="4414795" cy="360000"/>
          </a:xfrm>
        </p:spPr>
        <p:txBody>
          <a:bodyPr/>
          <a:lstStyle/>
          <a:p>
            <a:r>
              <a:rPr lang="en-US" i="1" u="sng"/>
              <a:t>Khả năng hoạt động</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534151" y="2047514"/>
            <a:ext cx="4558926" cy="3819886"/>
          </a:xfrm>
        </p:spPr>
        <p:txBody>
          <a:bodyPr/>
          <a:lstStyle/>
          <a:p>
            <a:pPr lvl="0"/>
            <a:r>
              <a:rPr lang="en-US" sz="2000">
                <a:latin typeface="Times New Roman" panose="02020603050405020304" pitchFamily="18" charset="0"/>
                <a:cs typeface="Times New Roman" panose="02020603050405020304" pitchFamily="18" charset="0"/>
              </a:rPr>
              <a:t>Các hàm được dựng sẵn trong thư viện cho từng bài toán cho phép TensorFlow xây dựng được nhiều neural network.</a:t>
            </a:r>
          </a:p>
          <a:p>
            <a:pPr lvl="0"/>
            <a:r>
              <a:rPr lang="en-US" sz="2000">
                <a:latin typeface="Times New Roman" panose="02020603050405020304" pitchFamily="18" charset="0"/>
                <a:cs typeface="Times New Roman" panose="02020603050405020304" pitchFamily="18" charset="0"/>
              </a:rPr>
              <a:t>TensorFlow cho phép các lập trình viên tạo ra dataflow graph, cấu trúc mô tả làm thế nào dữ liệu có thể di chuyển qua 1 biểu đồ, hay 1 sê-ri các node đang xử lý.</a:t>
            </a:r>
          </a:p>
          <a:p>
            <a:pPr lvl="0"/>
            <a:r>
              <a:rPr lang="en-US" sz="2000">
                <a:latin typeface="Times New Roman" panose="02020603050405020304" pitchFamily="18" charset="0"/>
                <a:cs typeface="Times New Roman" panose="02020603050405020304" pitchFamily="18" charset="0"/>
              </a:rPr>
              <a:t>TensorFlow cung cấp tất cả những điều này cho lập trình viên theo phương thức của ngôn ngữ Python. </a:t>
            </a:r>
          </a:p>
          <a:p>
            <a:pPr marL="0" indent="0">
              <a:buNone/>
            </a:pPr>
            <a:endParaRPr lang="en-US" sz="200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a:t>
            </a:fld>
            <a:endParaRPr lang="en-US" dirty="0"/>
          </a:p>
        </p:txBody>
      </p:sp>
      <p:sp>
        <p:nvSpPr>
          <p:cNvPr id="10" name="Rectangle 2"/>
          <p:cNvSpPr>
            <a:spLocks noChangeArrowheads="1"/>
          </p:cNvSpPr>
          <p:nvPr/>
        </p:nvSpPr>
        <p:spPr bwMode="auto">
          <a:xfrm>
            <a:off x="1353775" y="483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47" y="139997"/>
            <a:ext cx="1419225" cy="5524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633935" y="-15531"/>
            <a:ext cx="4784515" cy="141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br>
            <a:r>
              <a:rPr kumimoji="0" lang="en-US" altLang="en-US" sz="3200" b="0" i="0" u="none" strike="noStrike" cap="none" normalizeH="0" baseline="0" bmk="_Toc56233298">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CÔNG CỤ TENSORFLOW</a:t>
            </a:r>
            <a:r>
              <a:rPr kumimoji="0" lang="en-US" altLang="en-US" sz="3200" b="0" i="0" u="none" strike="noStrike" cap="none" normalizeH="0" baseline="0">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3200" b="0" i="0" u="none" strike="noStrike" cap="none" normalizeH="0" baseline="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038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58DB212-BFA2-403F-85EF-DFD3FF6D973A}" type="slidenum">
              <a:rPr lang="en-US" noProof="0" smtClean="0"/>
              <a:pPr/>
              <a:t>4</a:t>
            </a:fld>
            <a:endParaRPr lang="en-US" noProof="0"/>
          </a:p>
        </p:txBody>
      </p:sp>
      <p:sp>
        <p:nvSpPr>
          <p:cNvPr id="3" name="Rectangle 2"/>
          <p:cNvSpPr>
            <a:spLocks noChangeArrowheads="1"/>
          </p:cNvSpPr>
          <p:nvPr/>
        </p:nvSpPr>
        <p:spPr bwMode="auto">
          <a:xfrm>
            <a:off x="400050" y="2438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645110"/>
            <a:ext cx="2824162" cy="1412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708750" y="645110"/>
            <a:ext cx="833085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4350" algn="l"/>
              </a:tabLst>
              <a:defRPr>
                <a:solidFill>
                  <a:schemeClr val="tx1"/>
                </a:solidFill>
                <a:latin typeface="Arial" panose="020B0604020202020204" pitchFamily="34" charset="0"/>
              </a:defRPr>
            </a:lvl1pPr>
            <a:lvl2pPr eaLnBrk="0" fontAlgn="base" hangingPunct="0">
              <a:spcBef>
                <a:spcPct val="0"/>
              </a:spcBef>
              <a:spcAft>
                <a:spcPct val="0"/>
              </a:spcAft>
              <a:tabLst>
                <a:tab pos="514350" algn="l"/>
              </a:tabLst>
              <a:defRPr>
                <a:solidFill>
                  <a:schemeClr val="tx1"/>
                </a:solidFill>
                <a:latin typeface="Arial" panose="020B0604020202020204" pitchFamily="34" charset="0"/>
              </a:defRPr>
            </a:lvl2pPr>
            <a:lvl3pPr eaLnBrk="0" fontAlgn="base" hangingPunct="0">
              <a:spcBef>
                <a:spcPct val="0"/>
              </a:spcBef>
              <a:spcAft>
                <a:spcPct val="0"/>
              </a:spcAft>
              <a:tabLst>
                <a:tab pos="514350" algn="l"/>
              </a:tabLst>
              <a:defRPr>
                <a:solidFill>
                  <a:schemeClr val="tx1"/>
                </a:solidFill>
                <a:latin typeface="Arial" panose="020B0604020202020204" pitchFamily="34" charset="0"/>
              </a:defRPr>
            </a:lvl3pPr>
            <a:lvl4pPr eaLnBrk="0" fontAlgn="base" hangingPunct="0">
              <a:spcBef>
                <a:spcPct val="0"/>
              </a:spcBef>
              <a:spcAft>
                <a:spcPct val="0"/>
              </a:spcAft>
              <a:tabLst>
                <a:tab pos="514350" algn="l"/>
              </a:tabLst>
              <a:defRPr>
                <a:solidFill>
                  <a:schemeClr val="tx1"/>
                </a:solidFill>
                <a:latin typeface="Arial" panose="020B0604020202020204" pitchFamily="34" charset="0"/>
              </a:defRPr>
            </a:lvl4pPr>
            <a:lvl5pPr eaLnBrk="0" fontAlgn="base" hangingPunct="0">
              <a:spcBef>
                <a:spcPct val="0"/>
              </a:spcBef>
              <a:spcAft>
                <a:spcPct val="0"/>
              </a:spcAft>
              <a:tabLst>
                <a:tab pos="514350" algn="l"/>
              </a:tabLst>
              <a:defRPr>
                <a:solidFill>
                  <a:schemeClr val="tx1"/>
                </a:solidFill>
                <a:latin typeface="Arial" panose="020B0604020202020204" pitchFamily="34" charset="0"/>
              </a:defRPr>
            </a:lvl5pPr>
            <a:lvl6pPr eaLnBrk="0" fontAlgn="base" hangingPunct="0">
              <a:spcBef>
                <a:spcPct val="0"/>
              </a:spcBef>
              <a:spcAft>
                <a:spcPct val="0"/>
              </a:spcAft>
              <a:tabLst>
                <a:tab pos="514350" algn="l"/>
              </a:tabLst>
              <a:defRPr>
                <a:solidFill>
                  <a:schemeClr val="tx1"/>
                </a:solidFill>
                <a:latin typeface="Arial" panose="020B0604020202020204" pitchFamily="34" charset="0"/>
              </a:defRPr>
            </a:lvl6pPr>
            <a:lvl7pPr eaLnBrk="0" fontAlgn="base" hangingPunct="0">
              <a:spcBef>
                <a:spcPct val="0"/>
              </a:spcBef>
              <a:spcAft>
                <a:spcPct val="0"/>
              </a:spcAft>
              <a:tabLst>
                <a:tab pos="514350" algn="l"/>
              </a:tabLst>
              <a:defRPr>
                <a:solidFill>
                  <a:schemeClr val="tx1"/>
                </a:solidFill>
                <a:latin typeface="Arial" panose="020B0604020202020204" pitchFamily="34" charset="0"/>
              </a:defRPr>
            </a:lvl7pPr>
            <a:lvl8pPr eaLnBrk="0" fontAlgn="base" hangingPunct="0">
              <a:spcBef>
                <a:spcPct val="0"/>
              </a:spcBef>
              <a:spcAft>
                <a:spcPct val="0"/>
              </a:spcAft>
              <a:tabLst>
                <a:tab pos="514350" algn="l"/>
              </a:tabLst>
              <a:defRPr>
                <a:solidFill>
                  <a:schemeClr val="tx1"/>
                </a:solidFill>
                <a:latin typeface="Arial" panose="020B0604020202020204" pitchFamily="34" charset="0"/>
              </a:defRPr>
            </a:lvl8pPr>
            <a:lvl9pPr eaLnBrk="0" fontAlgn="base" hangingPunct="0">
              <a:spcBef>
                <a:spcPct val="0"/>
              </a:spcBef>
              <a:spcAft>
                <a:spcPct val="0"/>
              </a:spcAft>
              <a:tabLst>
                <a:tab pos="5143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3600" b="1" i="0" u="none" strike="noStrike" cap="none" normalizeH="0" baseline="0">
                <a:ln>
                  <a:noFill/>
                </a:ln>
                <a:solidFill>
                  <a:srgbClr val="0070C0"/>
                </a:solidFill>
                <a:effectLst/>
                <a:latin typeface="Times New Roman" panose="02020603050405020304" pitchFamily="18" charset="0"/>
                <a:ea typeface="Gill Sans MT" charset="0"/>
                <a:cs typeface="Times New Roman" panose="02020603050405020304" pitchFamily="18" charset="0"/>
              </a:rPr>
              <a:t>Colab: </a:t>
            </a:r>
            <a:endParaRPr kumimoji="0" lang="en-US" altLang="en-US" sz="3600" b="1" i="0" u="none" strike="noStrike" cap="none" normalizeH="0" baseline="0">
              <a:ln>
                <a:noFill/>
              </a:ln>
              <a:solidFill>
                <a:srgbClr val="0070C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2000" b="0" i="0" u="none" strike="noStrike" cap="none" normalizeH="0" baseline="0">
                <a:ln>
                  <a:noFill/>
                </a:ln>
                <a:solidFill>
                  <a:schemeClr val="tx1"/>
                </a:solidFill>
                <a:effectLst/>
                <a:latin typeface="Times New Roman" panose="02020603050405020304" pitchFamily="18" charset="0"/>
                <a:ea typeface="Gill Sans MT" charset="0"/>
                <a:cs typeface="Times New Roman" panose="02020603050405020304" pitchFamily="18" charset="0"/>
              </a:rPr>
              <a:t> </a:t>
            </a:r>
            <a:br>
              <a:rPr kumimoji="0" lang="en-US" altLang="en-US" sz="20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28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là gì?</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(gọi tắt là "Colab") cho phép bạn viết và thực thi Python trong trình duyệt với các lợi ích sau:</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Không yêu cầu cấu hình</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Sử dụng miễn phí GPU </a:t>
            </a:r>
            <a:r>
              <a:rPr kumimoji="0" lang="en-US" altLang="en-US" sz="2800" b="0" i="0" u="none" strike="noStrike" cap="none" normalizeH="0" baseline="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(Graphics Processing Unit – bộ xử lý đồ họa)</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Chia sẻ dễ dàng</a:t>
            </a:r>
            <a:endParaRPr kumimoji="0" lang="en-US" alt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a:blip r:embed="rId4"/>
          <a:stretch>
            <a:fillRect/>
          </a:stretch>
        </p:blipFill>
        <p:spPr>
          <a:xfrm>
            <a:off x="3708750" y="0"/>
            <a:ext cx="7149750" cy="6678000"/>
          </a:xfrm>
          <a:prstGeom prst="rect">
            <a:avLst/>
          </a:prstGeom>
        </p:spPr>
      </p:pic>
    </p:spTree>
    <p:extLst>
      <p:ext uri="{BB962C8B-B14F-4D97-AF65-F5344CB8AC3E}">
        <p14:creationId xmlns:p14="http://schemas.microsoft.com/office/powerpoint/2010/main" val="8129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stretch>
            <a:fillRect/>
          </a:stretch>
        </p:blipFill>
        <p:spPr>
          <a:xfrm>
            <a:off x="8054364" y="2395564"/>
            <a:ext cx="1814374" cy="1752798"/>
          </a:xfrm>
          <a:prstGeom prst="rect">
            <a:avLst/>
          </a:prstGeom>
        </p:spPr>
      </p:pic>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939724" y="397401"/>
            <a:ext cx="6992937" cy="360362"/>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Keras cho bài toán Classification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52400" y="1369255"/>
            <a:ext cx="7200536" cy="4443600"/>
          </a:xfrm>
        </p:spPr>
        <p:txBody>
          <a:bodyPr/>
          <a:lstStyle/>
          <a:p>
            <a:pPr marL="0" indent="0">
              <a:buNone/>
            </a:pPr>
            <a:endParaRPr lang="en-US" noProof="1"/>
          </a:p>
          <a:p>
            <a:pPr marL="606425" lvl="1" indent="-342900">
              <a:buFont typeface="+mj-lt"/>
              <a:buAutoNum type="arabicPeriod"/>
            </a:pPr>
            <a:r>
              <a:rPr lang="en-US" sz="2800">
                <a:latin typeface="Times New Roman" panose="02020603050405020304" pitchFamily="18" charset="0"/>
                <a:cs typeface="Times New Roman" panose="02020603050405020304" pitchFamily="18" charset="0"/>
              </a:rPr>
              <a:t>Set up:  Ở ô đầu tiên, chúng ta sẽ thêm các thư viện cần thiết </a:t>
            </a:r>
            <a:r>
              <a:rPr lang="en-US" sz="2800" noProof="1">
                <a:latin typeface="Times New Roman" panose="02020603050405020304" pitchFamily="18" charset="0"/>
                <a:cs typeface="Times New Roman" panose="02020603050405020304" pitchFamily="18" charset="0"/>
              </a:rPr>
              <a:t>. </a:t>
            </a:r>
          </a:p>
          <a:p>
            <a:pPr marL="263525" lvl="1" indent="0">
              <a:buNone/>
            </a:pPr>
            <a:endParaRPr lang="en-US" dirty="0"/>
          </a:p>
          <a:p>
            <a:endParaRPr lang="en-US" dirty="0"/>
          </a:p>
        </p:txBody>
      </p:sp>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10093200" y="4320000"/>
            <a:ext cx="1800000" cy="1800000"/>
          </a:xfrm>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5</a:t>
            </a:fld>
            <a:endParaRPr lang="en-US" dirty="0"/>
          </a:p>
        </p:txBody>
      </p:sp>
      <p:sp>
        <p:nvSpPr>
          <p:cNvPr id="7" name="Rectangle 2"/>
          <p:cNvSpPr>
            <a:spLocks noChangeArrowheads="1"/>
          </p:cNvSpPr>
          <p:nvPr/>
        </p:nvSpPr>
        <p:spPr bwMode="auto">
          <a:xfrm>
            <a:off x="100432" y="1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1947046" y="5179541"/>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sp>
        <p:nvSpPr>
          <p:cNvPr id="11" name="Rectangle 4"/>
          <p:cNvSpPr>
            <a:spLocks noChangeArrowheads="1"/>
          </p:cNvSpPr>
          <p:nvPr/>
        </p:nvSpPr>
        <p:spPr bwMode="auto">
          <a:xfrm>
            <a:off x="0" y="901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152400" y="2425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2551701" y="2654786"/>
            <a:ext cx="963893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0" rIns="0" bIns="0" numCol="1" anchor="ctr" anchorCtr="0" compatLnSpc="1">
            <a:prstTxWarp prst="textNoShape">
              <a:avLst/>
            </a:prstTxWarp>
            <a:spAutoFit/>
          </a:bodyPr>
          <a:lstStyle/>
          <a:p>
            <a:pPr lvl="4" algn="ctr" eaLnBrk="0" fontAlgn="base" hangingPunct="0">
              <a:spcBef>
                <a:spcPct val="0"/>
              </a:spcBef>
              <a:spcAft>
                <a:spcPct val="0"/>
              </a:spcAft>
            </a:pPr>
            <a:r>
              <a:rPr kumimoji="0" lang="en-US" altLang="en-US" sz="2800" b="0" i="0" u="none" strike="noStrike" cap="none" normalizeH="0" baseline="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Load dữ liệu EMNIST và kiểm tra dữ liệu theo yêu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cầu</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22" name="Rectangle 21"/>
          <p:cNvSpPr/>
          <p:nvPr/>
        </p:nvSpPr>
        <p:spPr>
          <a:xfrm>
            <a:off x="360000" y="3591055"/>
            <a:ext cx="6208751" cy="523220"/>
          </a:xfrm>
          <a:prstGeom prst="rect">
            <a:avLst/>
          </a:prstGeom>
        </p:spPr>
        <p:txBody>
          <a:bodyPr wrap="none">
            <a:spAutoFit/>
          </a:bodyPr>
          <a:lstStyle/>
          <a:p>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3. Xây dựng một mạng CNN với 5 layers</a:t>
            </a:r>
            <a:r>
              <a:rPr lang="en-US" altLang="en-US" sz="2800">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pic>
        <p:nvPicPr>
          <p:cNvPr id="27" name="Picture Placeholder 26"/>
          <p:cNvPicPr>
            <a:picLocks noGrp="1"/>
          </p:cNvPicPr>
          <p:nvPr>
            <p:ph type="pic" sz="quarter" idx="19"/>
          </p:nvPr>
        </p:nvPicPr>
        <p:blipFill>
          <a:blip r:embed="rId8"/>
          <a:srcRect l="15132" r="15132"/>
          <a:stretch>
            <a:fillRect/>
          </a:stretch>
        </p:blipFill>
        <p:spPr>
          <a:prstGeom prst="rect">
            <a:avLst/>
          </a:prstGeom>
        </p:spPr>
      </p:pic>
      <p:pic>
        <p:nvPicPr>
          <p:cNvPr id="28" name="Picture 27"/>
          <p:cNvPicPr/>
          <p:nvPr/>
        </p:nvPicPr>
        <p:blipFill>
          <a:blip r:embed="rId8"/>
          <a:stretch>
            <a:fillRect/>
          </a:stretch>
        </p:blipFill>
        <p:spPr>
          <a:xfrm>
            <a:off x="405639" y="1245667"/>
            <a:ext cx="7078404" cy="5072571"/>
          </a:xfrm>
          <a:prstGeom prst="rect">
            <a:avLst/>
          </a:prstGeom>
        </p:spPr>
      </p:pic>
      <p:pic>
        <p:nvPicPr>
          <p:cNvPr id="30" name="Picture 29"/>
          <p:cNvPicPr/>
          <p:nvPr/>
        </p:nvPicPr>
        <p:blipFill>
          <a:blip r:embed="rId3"/>
          <a:stretch>
            <a:fillRect/>
          </a:stretch>
        </p:blipFill>
        <p:spPr>
          <a:xfrm>
            <a:off x="433643" y="744447"/>
            <a:ext cx="6862101" cy="5664369"/>
          </a:xfrm>
          <a:prstGeom prst="rect">
            <a:avLst/>
          </a:prstGeom>
        </p:spPr>
      </p:pic>
      <p:pic>
        <p:nvPicPr>
          <p:cNvPr id="23" name="Picture 22"/>
          <p:cNvPicPr/>
          <p:nvPr/>
        </p:nvPicPr>
        <p:blipFill>
          <a:blip r:embed="rId9"/>
          <a:stretch>
            <a:fillRect/>
          </a:stretch>
        </p:blipFill>
        <p:spPr>
          <a:xfrm>
            <a:off x="395741" y="1435492"/>
            <a:ext cx="7048578" cy="2723794"/>
          </a:xfrm>
          <a:prstGeom prst="rect">
            <a:avLst/>
          </a:prstGeom>
        </p:spPr>
      </p:pic>
      <p:pic>
        <p:nvPicPr>
          <p:cNvPr id="24" name="Picture 23"/>
          <p:cNvPicPr/>
          <p:nvPr/>
        </p:nvPicPr>
        <p:blipFill>
          <a:blip r:embed="rId10">
            <a:extLst>
              <a:ext uri="{28A0092B-C50C-407E-A947-70E740481C1C}">
                <a14:useLocalDpi xmlns:a14="http://schemas.microsoft.com/office/drawing/2010/main" val="0"/>
              </a:ext>
            </a:extLst>
          </a:blip>
          <a:stretch>
            <a:fillRect/>
          </a:stretch>
        </p:blipFill>
        <p:spPr>
          <a:xfrm>
            <a:off x="458431" y="1493062"/>
            <a:ext cx="7154897" cy="3669055"/>
          </a:xfrm>
          <a:prstGeom prst="rect">
            <a:avLst/>
          </a:prstGeom>
        </p:spPr>
      </p:pic>
    </p:spTree>
    <p:extLst>
      <p:ext uri="{BB962C8B-B14F-4D97-AF65-F5344CB8AC3E}">
        <p14:creationId xmlns:p14="http://schemas.microsoft.com/office/powerpoint/2010/main" val="15653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4.79167E-6 0 L -0.4233 0.28056 " pathEditMode="relative" rAng="0" ptsTypes="AA">
                                      <p:cBhvr>
                                        <p:cTn id="10" dur="2000" fill="hold"/>
                                        <p:tgtEl>
                                          <p:spTgt spid="27"/>
                                        </p:tgtEl>
                                        <p:attrNameLst>
                                          <p:attrName>ppt_x</p:attrName>
                                          <p:attrName>ppt_y</p:attrName>
                                        </p:attrNameLst>
                                      </p:cBhvr>
                                      <p:rCtr x="-21172" y="140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nodeType="clickEffect">
                                  <p:stCondLst>
                                    <p:cond delay="0"/>
                                  </p:stCondLst>
                                  <p:childTnLst>
                                    <p:animMotion origin="layout" path="M 3.95833E-6 -3.33333E-6 L -0.4099 0.0007 " pathEditMode="relative" rAng="0" ptsTypes="AA">
                                      <p:cBhvr>
                                        <p:cTn id="32" dur="2000" fill="hold"/>
                                        <p:tgtEl>
                                          <p:spTgt spid="48"/>
                                        </p:tgtEl>
                                        <p:attrNameLst>
                                          <p:attrName>ppt_x</p:attrName>
                                          <p:attrName>ppt_y</p:attrName>
                                        </p:attrNameLst>
                                      </p:cBhvr>
                                      <p:rCtr x="-20495" y="2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nodeType="clickEffect">
                                  <p:stCondLst>
                                    <p:cond delay="0"/>
                                  </p:stCondLst>
                                  <p:childTnLst>
                                    <p:animEffect transition="out" filter="blinds(horizontal)">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nodeType="clickEffect">
                                  <p:stCondLst>
                                    <p:cond delay="0"/>
                                  </p:stCondLst>
                                  <p:childTnLst>
                                    <p:animEffect transition="out" filter="blinds(horizontal)">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0.00795 0.00625 L 0.00951 0.40486 " pathEditMode="relative" rAng="0" ptsTypes="AA">
                                      <p:cBhvr>
                                        <p:cTn id="76" dur="2000" fill="hold"/>
                                        <p:tgtEl>
                                          <p:spTgt spid="33"/>
                                        </p:tgtEl>
                                        <p:attrNameLst>
                                          <p:attrName>ppt_x</p:attrName>
                                          <p:attrName>ppt_y</p:attrName>
                                        </p:attrNameLst>
                                      </p:cBhvr>
                                      <p:rCtr x="78" y="19931"/>
                                    </p:animMotion>
                                  </p:childTnLst>
                                </p:cTn>
                              </p:par>
                              <p:par>
                                <p:cTn id="77" presetID="42" presetClass="path" presetSubtype="0" accel="50000" decel="50000" fill="hold" nodeType="withEffect">
                                  <p:stCondLst>
                                    <p:cond delay="0"/>
                                  </p:stCondLst>
                                  <p:childTnLst>
                                    <p:animMotion origin="layout" path="M -2.70833E-6 -1.11111E-6 L 0.00625 0.41158 " pathEditMode="relative" rAng="0" ptsTypes="AA">
                                      <p:cBhvr>
                                        <p:cTn id="78" dur="2000" fill="hold"/>
                                        <p:tgtEl>
                                          <p:spTgt spid="29"/>
                                        </p:tgtEl>
                                        <p:attrNameLst>
                                          <p:attrName>ppt_x</p:attrName>
                                          <p:attrName>ppt_y</p:attrName>
                                        </p:attrNameLst>
                                      </p:cBhvr>
                                      <p:rCtr x="313"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968480-2ADB-4AB6-AFEA-13505AFB5E70}"/>
              </a:ext>
            </a:extLst>
          </p:cNvPr>
          <p:cNvSpPr>
            <a:spLocks noGrp="1"/>
          </p:cNvSpPr>
          <p:nvPr>
            <p:ph type="sldNum" sz="quarter" idx="16"/>
          </p:nvPr>
        </p:nvSpPr>
        <p:spPr/>
        <p:txBody>
          <a:bodyPr/>
          <a:lstStyle/>
          <a:p>
            <a:fld id="{058DB212-BFA2-403F-85EF-DFD3FF6D973A}" type="slidenum">
              <a:rPr lang="en-US" noProof="0" smtClean="0"/>
              <a:pPr/>
              <a:t>6</a:t>
            </a:fld>
            <a:endParaRPr lang="en-US" noProof="0"/>
          </a:p>
        </p:txBody>
      </p:sp>
      <p:sp>
        <p:nvSpPr>
          <p:cNvPr id="12" name="Title 11">
            <a:extLst>
              <a:ext uri="{FF2B5EF4-FFF2-40B4-BE49-F238E27FC236}">
                <a16:creationId xmlns:a16="http://schemas.microsoft.com/office/drawing/2014/main" id="{A0B36613-5A97-4441-B6DB-F0A6D45AB969}"/>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Tiến hành xây dựng model</a:t>
            </a:r>
          </a:p>
        </p:txBody>
      </p:sp>
      <p:pic>
        <p:nvPicPr>
          <p:cNvPr id="28" name="Picture 27">
            <a:extLst>
              <a:ext uri="{FF2B5EF4-FFF2-40B4-BE49-F238E27FC236}">
                <a16:creationId xmlns:a16="http://schemas.microsoft.com/office/drawing/2014/main" id="{3CEF9F7C-DE27-47C1-97A9-9F9C39AE130C}"/>
              </a:ext>
            </a:extLst>
          </p:cNvPr>
          <p:cNvPicPr/>
          <p:nvPr/>
        </p:nvPicPr>
        <p:blipFill>
          <a:blip r:embed="rId2"/>
          <a:stretch>
            <a:fillRect/>
          </a:stretch>
        </p:blipFill>
        <p:spPr>
          <a:xfrm>
            <a:off x="360000" y="1157287"/>
            <a:ext cx="4181475" cy="447675"/>
          </a:xfrm>
          <a:prstGeom prst="rect">
            <a:avLst/>
          </a:prstGeom>
        </p:spPr>
      </p:pic>
      <p:pic>
        <p:nvPicPr>
          <p:cNvPr id="29" name="Picture 28">
            <a:extLst>
              <a:ext uri="{FF2B5EF4-FFF2-40B4-BE49-F238E27FC236}">
                <a16:creationId xmlns:a16="http://schemas.microsoft.com/office/drawing/2014/main" id="{F3A3B636-D3C6-40C8-A754-CDC3E1345784}"/>
              </a:ext>
            </a:extLst>
          </p:cNvPr>
          <p:cNvPicPr/>
          <p:nvPr/>
        </p:nvPicPr>
        <p:blipFill>
          <a:blip r:embed="rId3"/>
          <a:stretch>
            <a:fillRect/>
          </a:stretch>
        </p:blipFill>
        <p:spPr>
          <a:xfrm>
            <a:off x="209550" y="1733438"/>
            <a:ext cx="5886450" cy="1438275"/>
          </a:xfrm>
          <a:prstGeom prst="rect">
            <a:avLst/>
          </a:prstGeom>
        </p:spPr>
      </p:pic>
      <p:pic>
        <p:nvPicPr>
          <p:cNvPr id="30" name="Picture 29">
            <a:extLst>
              <a:ext uri="{FF2B5EF4-FFF2-40B4-BE49-F238E27FC236}">
                <a16:creationId xmlns:a16="http://schemas.microsoft.com/office/drawing/2014/main" id="{34AF66E2-9C3C-42A0-B9CF-09BC965E6FEC}"/>
              </a:ext>
            </a:extLst>
          </p:cNvPr>
          <p:cNvPicPr/>
          <p:nvPr/>
        </p:nvPicPr>
        <p:blipFill>
          <a:blip r:embed="rId4"/>
          <a:stretch>
            <a:fillRect/>
          </a:stretch>
        </p:blipFill>
        <p:spPr>
          <a:xfrm>
            <a:off x="209550" y="3429000"/>
            <a:ext cx="5943600" cy="1666875"/>
          </a:xfrm>
          <a:prstGeom prst="rect">
            <a:avLst/>
          </a:prstGeom>
        </p:spPr>
      </p:pic>
      <p:pic>
        <p:nvPicPr>
          <p:cNvPr id="31" name="Picture 30">
            <a:extLst>
              <a:ext uri="{FF2B5EF4-FFF2-40B4-BE49-F238E27FC236}">
                <a16:creationId xmlns:a16="http://schemas.microsoft.com/office/drawing/2014/main" id="{65EE9EA2-C421-4CEE-ACAB-6AAAD7977477}"/>
              </a:ext>
            </a:extLst>
          </p:cNvPr>
          <p:cNvPicPr/>
          <p:nvPr/>
        </p:nvPicPr>
        <p:blipFill>
          <a:blip r:embed="rId5"/>
          <a:stretch>
            <a:fillRect/>
          </a:stretch>
        </p:blipFill>
        <p:spPr>
          <a:xfrm>
            <a:off x="6153150" y="329164"/>
            <a:ext cx="5943600" cy="2100580"/>
          </a:xfrm>
          <a:prstGeom prst="rect">
            <a:avLst/>
          </a:prstGeom>
        </p:spPr>
      </p:pic>
      <p:pic>
        <p:nvPicPr>
          <p:cNvPr id="32" name="Picture 31">
            <a:extLst>
              <a:ext uri="{FF2B5EF4-FFF2-40B4-BE49-F238E27FC236}">
                <a16:creationId xmlns:a16="http://schemas.microsoft.com/office/drawing/2014/main" id="{B95A10E3-C68B-4AFF-A9C3-31CE4AC4F55C}"/>
              </a:ext>
            </a:extLst>
          </p:cNvPr>
          <p:cNvPicPr/>
          <p:nvPr/>
        </p:nvPicPr>
        <p:blipFill>
          <a:blip r:embed="rId6"/>
          <a:stretch>
            <a:fillRect/>
          </a:stretch>
        </p:blipFill>
        <p:spPr>
          <a:xfrm>
            <a:off x="6153150" y="2946331"/>
            <a:ext cx="5943600" cy="1382395"/>
          </a:xfrm>
          <a:prstGeom prst="rect">
            <a:avLst/>
          </a:prstGeom>
        </p:spPr>
      </p:pic>
      <p:pic>
        <p:nvPicPr>
          <p:cNvPr id="33" name="Picture 32">
            <a:extLst>
              <a:ext uri="{FF2B5EF4-FFF2-40B4-BE49-F238E27FC236}">
                <a16:creationId xmlns:a16="http://schemas.microsoft.com/office/drawing/2014/main" id="{BB160296-DD28-4167-9F4F-62F85BAC7E09}"/>
              </a:ext>
            </a:extLst>
          </p:cNvPr>
          <p:cNvPicPr/>
          <p:nvPr/>
        </p:nvPicPr>
        <p:blipFill>
          <a:blip r:embed="rId7"/>
          <a:stretch>
            <a:fillRect/>
          </a:stretch>
        </p:blipFill>
        <p:spPr>
          <a:xfrm>
            <a:off x="6248400" y="4828354"/>
            <a:ext cx="5943600" cy="1590675"/>
          </a:xfrm>
          <a:prstGeom prst="rect">
            <a:avLst/>
          </a:prstGeom>
        </p:spPr>
      </p:pic>
      <p:pic>
        <p:nvPicPr>
          <p:cNvPr id="35" name="Picture 34">
            <a:extLst>
              <a:ext uri="{FF2B5EF4-FFF2-40B4-BE49-F238E27FC236}">
                <a16:creationId xmlns:a16="http://schemas.microsoft.com/office/drawing/2014/main" id="{616634C8-CCCD-480B-9A49-52F1342DF390}"/>
              </a:ext>
            </a:extLst>
          </p:cNvPr>
          <p:cNvPicPr/>
          <p:nvPr/>
        </p:nvPicPr>
        <p:blipFill>
          <a:blip r:embed="rId8"/>
          <a:stretch>
            <a:fillRect/>
          </a:stretch>
        </p:blipFill>
        <p:spPr>
          <a:xfrm>
            <a:off x="1306901" y="2104590"/>
            <a:ext cx="9882997" cy="3196136"/>
          </a:xfrm>
          <a:prstGeom prst="rect">
            <a:avLst/>
          </a:prstGeom>
        </p:spPr>
      </p:pic>
    </p:spTree>
    <p:extLst>
      <p:ext uri="{BB962C8B-B14F-4D97-AF65-F5344CB8AC3E}">
        <p14:creationId xmlns:p14="http://schemas.microsoft.com/office/powerpoint/2010/main" val="9386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5182" y="2234779"/>
            <a:ext cx="6992936" cy="4500000"/>
          </a:xfrm>
        </p:spPr>
        <p:txBody>
          <a:bodyPr/>
          <a:lstStyle/>
          <a:p>
            <a:pPr lvl="0"/>
            <a:r>
              <a:rPr lang="en-US" altLang="en-US" sz="2400">
                <a:solidFill>
                  <a:srgbClr val="202124"/>
                </a:solidFill>
                <a:latin typeface="Times New Roman" panose="02020603050405020304" pitchFamily="18" charset="0"/>
                <a:ea typeface="Gill Sans MT"/>
                <a:cs typeface="Times New Roman" panose="02020603050405020304" pitchFamily="18" charset="0"/>
              </a:rPr>
              <a:t>Bước 1: Định nghĩa model</a:t>
            </a:r>
            <a:endParaRPr lang="en-US" altLang="en-US" sz="2400">
              <a:solidFill>
                <a:schemeClr val="tx1"/>
              </a:solidFill>
              <a:latin typeface="Times New Roman" panose="02020603050405020304" pitchFamily="18" charset="0"/>
              <a:cs typeface="Times New Roman" panose="02020603050405020304" pitchFamily="18" charset="0"/>
            </a:endParaRPr>
          </a:p>
          <a:p>
            <a:pPr lvl="0"/>
            <a:r>
              <a:rPr lang="en-US" sz="2400">
                <a:latin typeface="Times New Roman" panose="02020603050405020304" pitchFamily="18" charset="0"/>
                <a:cs typeface="Times New Roman" panose="02020603050405020304" pitchFamily="18" charset="0"/>
              </a:rPr>
              <a:t>Bước 2: Tạo các layer</a:t>
            </a:r>
          </a:p>
          <a:p>
            <a:pPr lvl="0"/>
            <a:r>
              <a:rPr lang="en-US" sz="2400">
                <a:latin typeface="Times New Roman" panose="02020603050405020304" pitchFamily="18" charset="0"/>
                <a:cs typeface="Times New Roman" panose="02020603050405020304" pitchFamily="18" charset="0"/>
              </a:rPr>
              <a:t>Bước 3: Biên dịch modle</a:t>
            </a:r>
          </a:p>
          <a:p>
            <a:pPr lvl="0"/>
            <a:r>
              <a:rPr lang="en-US" sz="2400">
                <a:latin typeface="Times New Roman" panose="02020603050405020304" pitchFamily="18" charset="0"/>
                <a:cs typeface="Times New Roman" panose="02020603050405020304" pitchFamily="18" charset="0"/>
              </a:rPr>
              <a:t>Bước 4: Đào tạo mẫu</a:t>
            </a:r>
          </a:p>
          <a:p>
            <a:pPr lvl="0"/>
            <a:r>
              <a:rPr lang="en-US" sz="2400">
                <a:latin typeface="Times New Roman" panose="02020603050405020304" pitchFamily="18" charset="0"/>
                <a:cs typeface="Times New Roman" panose="02020603050405020304" pitchFamily="18" charset="0"/>
              </a:rPr>
              <a:t>Bước 5: Lưu model đã huấn luyện </a:t>
            </a:r>
          </a:p>
          <a:p>
            <a:pPr lvl="0"/>
            <a:r>
              <a:rPr lang="en-US" sz="2400">
                <a:latin typeface="Times New Roman" panose="02020603050405020304" pitchFamily="18" charset="0"/>
                <a:cs typeface="Times New Roman" panose="02020603050405020304" pitchFamily="18" charset="0"/>
              </a:rPr>
              <a:t>Bước 6: Vẽ đồ thị loss, accuracy của training set và validation set </a:t>
            </a:r>
          </a:p>
          <a:p>
            <a:pPr lvl="0"/>
            <a:r>
              <a:rPr lang="en-US" sz="2400">
                <a:latin typeface="Times New Roman" panose="02020603050405020304" pitchFamily="18" charset="0"/>
                <a:cs typeface="Times New Roman" panose="02020603050405020304" pitchFamily="18" charset="0"/>
              </a:rPr>
              <a:t>Bước 7: Đánh giá độ chính xác của model với dữ liệu test set</a:t>
            </a:r>
          </a:p>
          <a:p>
            <a:pPr lvl="0"/>
            <a:r>
              <a:rPr lang="en-US" sz="2400">
                <a:latin typeface="Times New Roman" panose="02020603050405020304" pitchFamily="18" charset="0"/>
                <a:cs typeface="Times New Roman" panose="02020603050405020304" pitchFamily="18" charset="0"/>
              </a:rPr>
              <a:t>Bước 8: Kiểm tra đầu ra</a:t>
            </a:r>
          </a:p>
          <a:p>
            <a:endParaRPr lang="en-US" sz="2400">
              <a:latin typeface="Times New Roman" panose="02020603050405020304" pitchFamily="18" charset="0"/>
              <a:cs typeface="Times New Roman" panose="02020603050405020304" pitchFamily="18" charset="0"/>
            </a:endParaRPr>
          </a:p>
        </p:txBody>
      </p:sp>
      <p:pic>
        <p:nvPicPr>
          <p:cNvPr id="16" name="Picture Placeholder 1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000" r="22000"/>
          <a:stretch>
            <a:fillRect/>
          </a:stretch>
        </p:blipFill>
        <p:spPr>
          <a:xfrm>
            <a:off x="7772424" y="252919"/>
            <a:ext cx="4310656" cy="6481860"/>
          </a:xfrm>
        </p:spPr>
      </p:pic>
      <p:sp>
        <p:nvSpPr>
          <p:cNvPr id="6" name="Slide Number Placeholder 5"/>
          <p:cNvSpPr>
            <a:spLocks noGrp="1"/>
          </p:cNvSpPr>
          <p:nvPr>
            <p:ph type="sldNum" sz="quarter" idx="15"/>
          </p:nvPr>
        </p:nvSpPr>
        <p:spPr/>
        <p:txBody>
          <a:bodyPr/>
          <a:lstStyle/>
          <a:p>
            <a:fld id="{058DB212-BFA2-403F-85EF-DFD3FF6D973A}" type="slidenum">
              <a:rPr lang="en-US" noProof="0" smtClean="0"/>
              <a:pPr/>
              <a:t>7</a:t>
            </a:fld>
            <a:endParaRPr lang="en-US" noProof="0"/>
          </a:p>
        </p:txBody>
      </p:sp>
      <p:sp>
        <p:nvSpPr>
          <p:cNvPr id="13" name="Rectangle 1"/>
          <p:cNvSpPr>
            <a:spLocks noGrp="1" noChangeArrowheads="1"/>
          </p:cNvSpPr>
          <p:nvPr>
            <p:ph type="title"/>
          </p:nvPr>
        </p:nvSpPr>
        <p:spPr bwMode="auto">
          <a:xfrm>
            <a:off x="-1525825" y="433980"/>
            <a:ext cx="88787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1" u="none" strike="noStrike" cap="none" normalizeH="0" baseline="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một mạng CNN với 5 layers</a:t>
            </a:r>
            <a:r>
              <a:rPr kumimoji="0" lang="en-US" altLang="en-US" sz="2800" b="1" i="1" u="none" strike="noStrike" cap="none" normalizeH="0" baseline="0">
                <a:ln>
                  <a:noFill/>
                </a:ln>
                <a:solidFill>
                  <a:srgbClr val="0070C0"/>
                </a:solidFill>
                <a:effectLst/>
              </a:rPr>
              <a:t> </a:t>
            </a:r>
            <a:endParaRPr kumimoji="0" lang="en-US" altLang="en-US" sz="2800" b="1" i="1" u="none" strike="noStrike" cap="none" normalizeH="0" baseline="0">
              <a:ln>
                <a:noFill/>
              </a:ln>
              <a:solidFill>
                <a:srgbClr val="0070C0"/>
              </a:solidFill>
              <a:effectLst/>
              <a:latin typeface="Arial" panose="020B0604020202020204" pitchFamily="34" charset="0"/>
            </a:endParaRPr>
          </a:p>
        </p:txBody>
      </p:sp>
      <p:sp>
        <p:nvSpPr>
          <p:cNvPr id="14" name="Rectangle 2"/>
          <p:cNvSpPr>
            <a:spLocks noGrp="1" noChangeArrowheads="1"/>
          </p:cNvSpPr>
          <p:nvPr>
            <p:ph type="body" sz="quarter" idx="12"/>
          </p:nvPr>
        </p:nvSpPr>
        <p:spPr bwMode="auto">
          <a:xfrm>
            <a:off x="0" y="1023759"/>
            <a:ext cx="756811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mô hình</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này, chúng ta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ở đây gồm 3 lớp Convolution</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La</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yer</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2 lớp Fully Conneted Layer </a:t>
            </a: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nối tiếp nhau </a:t>
            </a:r>
            <a:endParaRPr kumimoji="0" lang="en-US" altLang="en-US" sz="2600" b="0" i="1" u="none" strike="noStrike" cap="none" normalizeH="0" baseline="0">
              <a:ln>
                <a:noFill/>
              </a:ln>
              <a:solidFill>
                <a:srgbClr val="00B0F0"/>
              </a:solidFill>
              <a:effectLst/>
            </a:endParaRPr>
          </a:p>
        </p:txBody>
      </p:sp>
      <p:pic>
        <p:nvPicPr>
          <p:cNvPr id="8" name="Picture 7" descr="Table&#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152400" y="252919"/>
            <a:ext cx="11740800" cy="64250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152400" y="95427"/>
            <a:ext cx="11740800" cy="6425081"/>
          </a:xfrm>
          <a:prstGeom prst="rect">
            <a:avLst/>
          </a:prstGeom>
        </p:spPr>
      </p:pic>
      <p:sp>
        <p:nvSpPr>
          <p:cNvPr id="2" name="TextBox 1"/>
          <p:cNvSpPr txBox="1"/>
          <p:nvPr/>
        </p:nvSpPr>
        <p:spPr>
          <a:xfrm>
            <a:off x="7772424" y="3990163"/>
            <a:ext cx="3905594" cy="646331"/>
          </a:xfrm>
          <a:prstGeom prst="rect">
            <a:avLst/>
          </a:prstGeom>
          <a:noFill/>
        </p:spPr>
        <p:txBody>
          <a:bodyPr wrap="square" rtlCol="0">
            <a:spAutoFit/>
          </a:bodyPr>
          <a:lstStyle/>
          <a:p>
            <a:r>
              <a:rPr lang="en-US" sz="3600" b="1">
                <a:latin typeface="Times New Roman" panose="02020603050405020304" pitchFamily="18" charset="0"/>
                <a:cs typeface="Times New Roman" panose="02020603050405020304" pitchFamily="18" charset="0"/>
              </a:rPr>
              <a:t>Hình ảnh ở bước 6</a:t>
            </a:r>
          </a:p>
        </p:txBody>
      </p:sp>
      <p:pic>
        <p:nvPicPr>
          <p:cNvPr id="12" name="Picture 11"/>
          <p:cNvPicPr/>
          <p:nvPr/>
        </p:nvPicPr>
        <p:blipFill>
          <a:blip r:embed="rId6">
            <a:extLst>
              <a:ext uri="{28A0092B-C50C-407E-A947-70E740481C1C}">
                <a14:useLocalDpi xmlns:a14="http://schemas.microsoft.com/office/drawing/2010/main" val="0"/>
              </a:ext>
            </a:extLst>
          </a:blip>
          <a:stretch>
            <a:fillRect/>
          </a:stretch>
        </p:blipFill>
        <p:spPr>
          <a:xfrm>
            <a:off x="575182" y="252919"/>
            <a:ext cx="11019219" cy="6267589"/>
          </a:xfrm>
          <a:prstGeom prst="rect">
            <a:avLst/>
          </a:prstGeom>
        </p:spPr>
      </p:pic>
      <p:sp>
        <p:nvSpPr>
          <p:cNvPr id="3" name="TextBox 2"/>
          <p:cNvSpPr txBox="1"/>
          <p:nvPr/>
        </p:nvSpPr>
        <p:spPr>
          <a:xfrm>
            <a:off x="7663504" y="1695450"/>
            <a:ext cx="2947346"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7</a:t>
            </a:r>
          </a:p>
        </p:txBody>
      </p:sp>
      <p:pic>
        <p:nvPicPr>
          <p:cNvPr id="17" name="Picture 16"/>
          <p:cNvPicPr/>
          <p:nvPr/>
        </p:nvPicPr>
        <p:blipFill>
          <a:blip r:embed="rId7">
            <a:extLst>
              <a:ext uri="{28A0092B-C50C-407E-A947-70E740481C1C}">
                <a14:useLocalDpi xmlns:a14="http://schemas.microsoft.com/office/drawing/2010/main" val="0"/>
              </a:ext>
            </a:extLst>
          </a:blip>
          <a:srcRect/>
          <a:stretch>
            <a:fillRect/>
          </a:stretch>
        </p:blipFill>
        <p:spPr bwMode="auto">
          <a:xfrm>
            <a:off x="781050" y="232140"/>
            <a:ext cx="11302030" cy="6625860"/>
          </a:xfrm>
          <a:prstGeom prst="rect">
            <a:avLst/>
          </a:prstGeom>
          <a:noFill/>
          <a:ln>
            <a:noFill/>
          </a:ln>
        </p:spPr>
      </p:pic>
      <p:sp>
        <p:nvSpPr>
          <p:cNvPr id="5" name="TextBox 4"/>
          <p:cNvSpPr txBox="1"/>
          <p:nvPr/>
        </p:nvSpPr>
        <p:spPr>
          <a:xfrm>
            <a:off x="9286823" y="2609834"/>
            <a:ext cx="2456978"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8</a:t>
            </a:r>
          </a:p>
        </p:txBody>
      </p:sp>
      <p:sp>
        <p:nvSpPr>
          <p:cNvPr id="7" name="TextBox 6"/>
          <p:cNvSpPr txBox="1"/>
          <p:nvPr/>
        </p:nvSpPr>
        <p:spPr>
          <a:xfrm>
            <a:off x="6915150" y="433980"/>
            <a:ext cx="4324350" cy="646331"/>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4</a:t>
            </a:r>
          </a:p>
        </p:txBody>
      </p:sp>
    </p:spTree>
    <p:extLst>
      <p:ext uri="{BB962C8B-B14F-4D97-AF65-F5344CB8AC3E}">
        <p14:creationId xmlns:p14="http://schemas.microsoft.com/office/powerpoint/2010/main" val="168811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ppt_x"/>
                                          </p:val>
                                        </p:tav>
                                        <p:tav tm="100000">
                                          <p:val>
                                            <p:strVal val="#ppt_x"/>
                                          </p:val>
                                        </p:tav>
                                      </p:tavLst>
                                    </p:anim>
                                    <p:anim calcmode="lin" valueType="num">
                                      <p:cBhvr additive="base">
                                        <p:cTn id="7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 presetClass="exit" presetSubtype="10" fill="hold" nodeType="clickEffect">
                                  <p:stCondLst>
                                    <p:cond delay="0"/>
                                  </p:stCondLst>
                                  <p:childTnLst>
                                    <p:animEffect transition="out" filter="blinds(horizontal)">
                                      <p:cBhvr>
                                        <p:cTn id="74" dur="500"/>
                                        <p:tgtEl>
                                          <p:spTgt spid="17"/>
                                        </p:tgtEl>
                                      </p:cBhvr>
                                    </p:animEffect>
                                    <p:set>
                                      <p:cBhvr>
                                        <p:cTn id="75" dur="1" fill="hold">
                                          <p:stCondLst>
                                            <p:cond delay="499"/>
                                          </p:stCondLst>
                                        </p:cTn>
                                        <p:tgtEl>
                                          <p:spTgt spid="17"/>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5"/>
                                        </p:tgtEl>
                                      </p:cBhvr>
                                    </p:animEffect>
                                    <p:set>
                                      <p:cBhvr>
                                        <p:cTn id="7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p:nvPr/>
        </p:nvPicPr>
        <p:blipFill>
          <a:blip r:embed="rId3"/>
          <a:stretch>
            <a:fillRect/>
          </a:stretch>
        </p:blipFill>
        <p:spPr>
          <a:xfrm>
            <a:off x="249923" y="1633696"/>
            <a:ext cx="5733415" cy="4838700"/>
          </a:xfrm>
          <a:prstGeom prst="rect">
            <a:avLst/>
          </a:prstGeom>
        </p:spPr>
      </p:pic>
      <p:sp>
        <p:nvSpPr>
          <p:cNvPr id="4" name="Text Placeholder 3"/>
          <p:cNvSpPr>
            <a:spLocks noGrp="1"/>
          </p:cNvSpPr>
          <p:nvPr>
            <p:ph type="body" sz="quarter" idx="12"/>
          </p:nvPr>
        </p:nvSpPr>
        <p:spPr>
          <a:xfrm>
            <a:off x="360001" y="816848"/>
            <a:ext cx="5580000" cy="360000"/>
          </a:xfrm>
        </p:spPr>
        <p:txBody>
          <a:bodyPr/>
          <a:lstStyle/>
          <a:p>
            <a:pPr algn="ctr"/>
            <a:r>
              <a:rPr lang="en-US" sz="2400">
                <a:solidFill>
                  <a:srgbClr val="0070C0"/>
                </a:solidFill>
                <a:latin typeface="Times New Roman" panose="02020603050405020304" pitchFamily="18" charset="0"/>
                <a:cs typeface="Times New Roman" panose="02020603050405020304" pitchFamily="18" charset="0"/>
              </a:rPr>
              <a:t>Xử lí ảnh tìm contours của ảnh đầu vào</a:t>
            </a:r>
          </a:p>
          <a:p>
            <a:pPr lvl="0" algn="ctr"/>
            <a:r>
              <a:rPr lang="en-US" sz="2400"/>
              <a:t>và</a:t>
            </a:r>
            <a:endParaRPr lang="en-US" sz="2400" i="1">
              <a:solidFill>
                <a:srgbClr val="0070C0"/>
              </a:solidFill>
              <a:latin typeface="Times New Roman" panose="02020603050405020304" pitchFamily="18" charset="0"/>
              <a:cs typeface="Times New Roman" panose="02020603050405020304" pitchFamily="18" charset="0"/>
            </a:endParaRPr>
          </a:p>
          <a:p>
            <a:pPr algn="ctr"/>
            <a:endParaRPr lang="en-US" sz="2400" i="1">
              <a:solidFill>
                <a:srgbClr val="0070C0"/>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3"/>
          </p:nvPr>
        </p:nvSpPr>
        <p:spPr>
          <a:xfrm>
            <a:off x="6342138" y="798027"/>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8</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16" name="Content Placeholder 15"/>
          <p:cNvPicPr>
            <a:picLocks noGrp="1"/>
          </p:cNvPicPr>
          <p:nvPr>
            <p:ph sz="half" idx="1"/>
          </p:nvPr>
        </p:nvPicPr>
        <p:blipFill>
          <a:blip r:embed="rId4"/>
          <a:stretch>
            <a:fillRect/>
          </a:stretch>
        </p:blipFill>
        <p:spPr>
          <a:xfrm>
            <a:off x="190500" y="1654527"/>
            <a:ext cx="5749501" cy="5203473"/>
          </a:xfrm>
          <a:prstGeom prst="rect">
            <a:avLst/>
          </a:prstGeom>
        </p:spPr>
      </p:pic>
      <p:pic>
        <p:nvPicPr>
          <p:cNvPr id="10" name="Picture 9">
            <a:extLst>
              <a:ext uri="{FF2B5EF4-FFF2-40B4-BE49-F238E27FC236}">
                <a16:creationId xmlns:a16="http://schemas.microsoft.com/office/drawing/2014/main" id="{703E3C0B-093E-4CEF-B9C2-38DE9817798D}"/>
              </a:ext>
            </a:extLst>
          </p:cNvPr>
          <p:cNvPicPr/>
          <p:nvPr/>
        </p:nvPicPr>
        <p:blipFill>
          <a:blip r:embed="rId5"/>
          <a:stretch>
            <a:fillRect/>
          </a:stretch>
        </p:blipFill>
        <p:spPr>
          <a:xfrm>
            <a:off x="249923" y="4256263"/>
            <a:ext cx="7882253" cy="1957250"/>
          </a:xfrm>
          <a:prstGeom prst="rect">
            <a:avLst/>
          </a:prstGeom>
        </p:spPr>
      </p:pic>
      <p:pic>
        <p:nvPicPr>
          <p:cNvPr id="17" name="Content Placeholder 16"/>
          <p:cNvPicPr>
            <a:picLocks noGrp="1"/>
          </p:cNvPicPr>
          <p:nvPr>
            <p:ph sz="half" idx="2"/>
          </p:nvPr>
        </p:nvPicPr>
        <p:blipFill>
          <a:blip r:embed="rId6"/>
          <a:stretch>
            <a:fillRect/>
          </a:stretch>
        </p:blipFill>
        <p:spPr>
          <a:xfrm>
            <a:off x="6253162" y="1654528"/>
            <a:ext cx="5669014" cy="5167472"/>
          </a:xfrm>
          <a:prstGeom prst="rect">
            <a:avLst/>
          </a:prstGeom>
        </p:spPr>
      </p:pic>
      <p:pic>
        <p:nvPicPr>
          <p:cNvPr id="11" name="Picture 10">
            <a:extLst>
              <a:ext uri="{FF2B5EF4-FFF2-40B4-BE49-F238E27FC236}">
                <a16:creationId xmlns:a16="http://schemas.microsoft.com/office/drawing/2014/main" id="{EA0172CC-F8C0-435A-9ED5-35C19BA109FB}"/>
              </a:ext>
            </a:extLst>
          </p:cNvPr>
          <p:cNvPicPr/>
          <p:nvPr/>
        </p:nvPicPr>
        <p:blipFill>
          <a:blip r:embed="rId7"/>
          <a:stretch>
            <a:fillRect/>
          </a:stretch>
        </p:blipFill>
        <p:spPr>
          <a:xfrm>
            <a:off x="2081716" y="1320884"/>
            <a:ext cx="8118707" cy="5464324"/>
          </a:xfrm>
          <a:prstGeom prst="rect">
            <a:avLst/>
          </a:prstGeom>
        </p:spPr>
      </p:pic>
    </p:spTree>
    <p:extLst>
      <p:ext uri="{BB962C8B-B14F-4D97-AF65-F5344CB8AC3E}">
        <p14:creationId xmlns:p14="http://schemas.microsoft.com/office/powerpoint/2010/main" val="203043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03338" y="798027"/>
            <a:ext cx="5580000" cy="360000"/>
          </a:xfrm>
        </p:spPr>
        <p:txBody>
          <a:bodyPr/>
          <a:lstStyle/>
          <a:p>
            <a:pPr lvl="0"/>
            <a:r>
              <a:rPr lang="en-US" sz="2400">
                <a:solidFill>
                  <a:srgbClr val="0070C0"/>
                </a:solidFill>
                <a:latin typeface="Times New Roman" panose="02020603050405020304" pitchFamily="18" charset="0"/>
                <a:cs typeface="Times New Roman" panose="02020603050405020304" pitchFamily="18" charset="0"/>
              </a:rPr>
              <a:t>Nhận dạng các chữ viết có trong ảnh</a:t>
            </a:r>
          </a:p>
        </p:txBody>
      </p:sp>
      <p:sp>
        <p:nvSpPr>
          <p:cNvPr id="6" name="Text Placeholder 5"/>
          <p:cNvSpPr>
            <a:spLocks noGrp="1"/>
          </p:cNvSpPr>
          <p:nvPr>
            <p:ph type="body" sz="quarter" idx="13"/>
          </p:nvPr>
        </p:nvSpPr>
        <p:spPr>
          <a:xfrm>
            <a:off x="6342138" y="798027"/>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9</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20" name="Content Placeholder 19"/>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376714" y="2152333"/>
            <a:ext cx="5547360" cy="3794760"/>
          </a:xfrm>
          <a:prstGeom prst="rect">
            <a:avLst/>
          </a:prstGeom>
        </p:spPr>
      </p:pic>
      <p:pic>
        <p:nvPicPr>
          <p:cNvPr id="21" name="Picture 20" descr="Text, letter&#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59264" y="1444358"/>
            <a:ext cx="5924074" cy="5089792"/>
          </a:xfrm>
          <a:prstGeom prst="rect">
            <a:avLst/>
          </a:prstGeom>
        </p:spPr>
      </p:pic>
      <p:pic>
        <p:nvPicPr>
          <p:cNvPr id="22" name="Picture 21"/>
          <p:cNvPicPr/>
          <p:nvPr/>
        </p:nvPicPr>
        <p:blipFill>
          <a:blip r:embed="rId5">
            <a:extLst>
              <a:ext uri="{28A0092B-C50C-407E-A947-70E740481C1C}">
                <a14:useLocalDpi xmlns:a14="http://schemas.microsoft.com/office/drawing/2010/main" val="0"/>
              </a:ext>
            </a:extLst>
          </a:blip>
          <a:stretch>
            <a:fillRect/>
          </a:stretch>
        </p:blipFill>
        <p:spPr>
          <a:xfrm>
            <a:off x="106890" y="1338027"/>
            <a:ext cx="5965424" cy="5339973"/>
          </a:xfrm>
          <a:prstGeom prst="rect">
            <a:avLst/>
          </a:prstGeom>
        </p:spPr>
      </p:pic>
      <p:pic>
        <p:nvPicPr>
          <p:cNvPr id="24" name="Content Placeholder 23"/>
          <p:cNvPicPr>
            <a:picLocks noGrp="1"/>
          </p:cNvPicPr>
          <p:nvPr>
            <p:ph sz="half" idx="2"/>
          </p:nvPr>
        </p:nvPicPr>
        <p:blipFill>
          <a:blip r:embed="rId6">
            <a:extLst>
              <a:ext uri="{28A0092B-C50C-407E-A947-70E740481C1C}">
                <a14:useLocalDpi xmlns:a14="http://schemas.microsoft.com/office/drawing/2010/main" val="0"/>
              </a:ext>
            </a:extLst>
          </a:blip>
          <a:stretch>
            <a:fillRect/>
          </a:stretch>
        </p:blipFill>
        <p:spPr>
          <a:xfrm>
            <a:off x="6421914" y="1444358"/>
            <a:ext cx="8170386" cy="5233642"/>
          </a:xfrm>
          <a:prstGeom prst="rect">
            <a:avLst/>
          </a:prstGeom>
        </p:spPr>
      </p:pic>
      <p:pic>
        <p:nvPicPr>
          <p:cNvPr id="25" name="Picture 24" descr="A picture containing indoor, room, various, many&#10;&#10;Description automatically generated"/>
          <p:cNvPicPr/>
          <p:nvPr/>
        </p:nvPicPr>
        <p:blipFill>
          <a:blip r:embed="rId7">
            <a:extLst>
              <a:ext uri="{28A0092B-C50C-407E-A947-70E740481C1C}">
                <a14:useLocalDpi xmlns:a14="http://schemas.microsoft.com/office/drawing/2010/main" val="0"/>
              </a:ext>
            </a:extLst>
          </a:blip>
          <a:stretch>
            <a:fillRect/>
          </a:stretch>
        </p:blipFill>
        <p:spPr>
          <a:xfrm>
            <a:off x="6629400" y="1444358"/>
            <a:ext cx="5651576" cy="5377642"/>
          </a:xfrm>
          <a:prstGeom prst="rect">
            <a:avLst/>
          </a:prstGeom>
        </p:spPr>
      </p:pic>
    </p:spTree>
    <p:extLst>
      <p:ext uri="{BB962C8B-B14F-4D97-AF65-F5344CB8AC3E}">
        <p14:creationId xmlns:p14="http://schemas.microsoft.com/office/powerpoint/2010/main" val="23899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2796</Words>
  <Application>Microsoft Office PowerPoint</Application>
  <PresentationFormat>Widescreen</PresentationFormat>
  <Paragraphs>184</Paragraphs>
  <Slides>18</Slides>
  <Notes>8</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Calibri Light</vt:lpstr>
      <vt:lpstr>Courier New</vt:lpstr>
      <vt:lpstr>Helvetica Neue</vt:lpstr>
      <vt:lpstr>Lucida Sans Typewriter</vt:lpstr>
      <vt:lpstr>Segoe UI</vt:lpstr>
      <vt:lpstr>Times New Roman</vt:lpstr>
      <vt:lpstr>Tw Cen MT</vt:lpstr>
      <vt:lpstr>Wingdings</vt:lpstr>
      <vt:lpstr>Office Theme</vt:lpstr>
      <vt:lpstr>Presentation Cover Title 1</vt:lpstr>
      <vt:lpstr>Giới thiệu</vt:lpstr>
      <vt:lpstr>PowerPoint Presentation</vt:lpstr>
      <vt:lpstr>PowerPoint Presentation</vt:lpstr>
      <vt:lpstr>PowerPoint Presentation</vt:lpstr>
      <vt:lpstr>Tiến hành xây dựng model</vt:lpstr>
      <vt:lpstr>Xây dựng một mạng CNN với 5 layers </vt:lpstr>
      <vt:lpstr>Sử dụng OpenCV cho bài toán Object Detection</vt:lpstr>
      <vt:lpstr>Sử dụng OpenCV cho bài toán Object Detection</vt:lpstr>
      <vt:lpstr>Xây dựng một ứng dụng dựa trên Tool TensorFlow </vt:lpstr>
      <vt:lpstr>a) Giao diện màn hình chính</vt:lpstr>
      <vt:lpstr>PowerPoint Presentation</vt:lpstr>
      <vt:lpstr>PowerPoint Presentation</vt:lpstr>
      <vt:lpstr>PowerPoint Presentation</vt:lpstr>
      <vt:lpstr>Video slide</vt:lpstr>
      <vt:lpstr>Hạn chế</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2020-11-16T05:39:13Z</dcterms:created>
  <dcterms:modified xsi:type="dcterms:W3CDTF">2020-11-17T03:57:46Z</dcterms:modified>
</cp:coreProperties>
</file>